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60" r:id="rId4"/>
    <p:sldId id="267" r:id="rId5"/>
    <p:sldId id="277" r:id="rId6"/>
    <p:sldId id="303" r:id="rId7"/>
    <p:sldId id="290" r:id="rId8"/>
    <p:sldId id="291" r:id="rId9"/>
    <p:sldId id="293" r:id="rId10"/>
    <p:sldId id="299" r:id="rId11"/>
    <p:sldId id="294" r:id="rId12"/>
    <p:sldId id="301" r:id="rId13"/>
    <p:sldId id="292" r:id="rId14"/>
    <p:sldId id="298" r:id="rId15"/>
    <p:sldId id="302" r:id="rId16"/>
    <p:sldId id="295" r:id="rId17"/>
    <p:sldId id="296" r:id="rId18"/>
    <p:sldId id="304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muel Garcia" initials="SG" lastIdx="1" clrIdx="0">
    <p:extLst>
      <p:ext uri="{19B8F6BF-5375-455C-9EA6-DF929625EA0E}">
        <p15:presenceInfo xmlns:p15="http://schemas.microsoft.com/office/powerpoint/2012/main" userId="a1f7796647ec1a4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A005F"/>
    <a:srgbClr val="DB6B9E"/>
    <a:srgbClr val="BFBFBF"/>
    <a:srgbClr val="46B864"/>
    <a:srgbClr val="2894B6"/>
    <a:srgbClr val="1F738D"/>
    <a:srgbClr val="870078"/>
    <a:srgbClr val="DA00C5"/>
    <a:srgbClr val="FFD1FB"/>
    <a:srgbClr val="FFE7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54" autoAdjust="0"/>
    <p:restoredTop sz="86883" autoAdjust="0"/>
  </p:normalViewPr>
  <p:slideViewPr>
    <p:cSldViewPr snapToGrid="0" showGuides="1">
      <p:cViewPr varScale="1">
        <p:scale>
          <a:sx n="95" d="100"/>
          <a:sy n="95" d="100"/>
        </p:scale>
        <p:origin x="378" y="78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3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2F98C7-9395-4E9A-96EC-DE4C39432AA7}" type="datetimeFigureOut">
              <a:rPr lang="zh-CN" altLang="en-US" smtClean="0"/>
              <a:t>17/11/4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464DB0-CCE3-4363-801A-A01AADC639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3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19362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464DB0-CCE3-4363-801A-A01AADC6398D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4560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371325" y="387275"/>
            <a:ext cx="324000" cy="324000"/>
          </a:xfrm>
          <a:prstGeom prst="rect">
            <a:avLst/>
          </a:prstGeom>
          <a:solidFill>
            <a:srgbClr val="87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8" name="矩形 7"/>
          <p:cNvSpPr/>
          <p:nvPr userDrawn="1"/>
        </p:nvSpPr>
        <p:spPr>
          <a:xfrm>
            <a:off x="119325" y="135275"/>
            <a:ext cx="252000" cy="252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11226675" y="6318000"/>
            <a:ext cx="540000" cy="540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10801349" y="6405444"/>
            <a:ext cx="1390651" cy="365125"/>
          </a:xfrm>
        </p:spPr>
        <p:txBody>
          <a:bodyPr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9A1E866-A5E1-43BC-9198-80DC9ABD9E7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29" y="6379064"/>
            <a:ext cx="1645809" cy="417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874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439" userDrawn="1">
          <p15:clr>
            <a:srgbClr val="FBAE40"/>
          </p15:clr>
        </p15:guide>
        <p15:guide id="4" pos="7243" userDrawn="1">
          <p15:clr>
            <a:srgbClr val="FBAE40"/>
          </p15:clr>
        </p15:guide>
        <p15:guide id="5" orient="horz" pos="346" userDrawn="1">
          <p15:clr>
            <a:srgbClr val="FBAE40"/>
          </p15:clr>
        </p15:guide>
        <p15:guide id="6" orient="horz" pos="397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666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A4C821-51AF-415E-BF5B-CDCDE3466362}" type="datetime1">
              <a:rPr lang="zh-CN" altLang="en-US" smtClean="0"/>
              <a:t>17/11/4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91E7F-84B6-4064-9D4E-CC7D244BCA0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066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1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3667640"/>
            <a:ext cx="12192000" cy="518887"/>
          </a:xfrm>
          <a:prstGeom prst="rect">
            <a:avLst/>
          </a:prstGeom>
          <a:solidFill>
            <a:srgbClr val="453D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0" y="2695184"/>
            <a:ext cx="12192000" cy="972457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36392" y="2858247"/>
            <a:ext cx="8384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DevOps</a:t>
            </a:r>
            <a:r>
              <a:rPr lang="zh-CN" altLang="en-US" sz="3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过程能力支持框架模型及其实现</a:t>
            </a:r>
          </a:p>
        </p:txBody>
      </p:sp>
      <p:sp>
        <p:nvSpPr>
          <p:cNvPr id="15" name="矩形 14"/>
          <p:cNvSpPr/>
          <p:nvPr/>
        </p:nvSpPr>
        <p:spPr>
          <a:xfrm>
            <a:off x="11172675" y="2260140"/>
            <a:ext cx="324000" cy="324000"/>
          </a:xfrm>
          <a:prstGeom prst="rect">
            <a:avLst/>
          </a:prstGeom>
          <a:solidFill>
            <a:srgbClr val="8700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10920675" y="2008140"/>
            <a:ext cx="252000" cy="252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536392" y="3732184"/>
            <a:ext cx="838428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Process Capability Support Model for DevOps and Its Implementation</a:t>
            </a:r>
            <a:endParaRPr lang="zh-CN" altLang="en-US" sz="22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Freeform 5"/>
          <p:cNvSpPr>
            <a:spLocks noEditPoints="1"/>
          </p:cNvSpPr>
          <p:nvPr/>
        </p:nvSpPr>
        <p:spPr bwMode="auto">
          <a:xfrm>
            <a:off x="11056863" y="2937039"/>
            <a:ext cx="555624" cy="489479"/>
          </a:xfrm>
          <a:custGeom>
            <a:avLst/>
            <a:gdLst>
              <a:gd name="T0" fmla="*/ 17 w 68"/>
              <a:gd name="T1" fmla="*/ 26 h 60"/>
              <a:gd name="T2" fmla="*/ 33 w 68"/>
              <a:gd name="T3" fmla="*/ 31 h 60"/>
              <a:gd name="T4" fmla="*/ 33 w 68"/>
              <a:gd name="T5" fmla="*/ 31 h 60"/>
              <a:gd name="T6" fmla="*/ 49 w 68"/>
              <a:gd name="T7" fmla="*/ 26 h 60"/>
              <a:gd name="T8" fmla="*/ 34 w 68"/>
              <a:gd name="T9" fmla="*/ 18 h 60"/>
              <a:gd name="T10" fmla="*/ 59 w 68"/>
              <a:gd name="T11" fmla="*/ 16 h 60"/>
              <a:gd name="T12" fmla="*/ 55 w 68"/>
              <a:gd name="T13" fmla="*/ 23 h 60"/>
              <a:gd name="T14" fmla="*/ 56 w 68"/>
              <a:gd name="T15" fmla="*/ 15 h 60"/>
              <a:gd name="T16" fmla="*/ 56 w 68"/>
              <a:gd name="T17" fmla="*/ 12 h 60"/>
              <a:gd name="T18" fmla="*/ 52 w 68"/>
              <a:gd name="T19" fmla="*/ 23 h 60"/>
              <a:gd name="T20" fmla="*/ 68 w 68"/>
              <a:gd name="T21" fmla="*/ 32 h 60"/>
              <a:gd name="T22" fmla="*/ 68 w 68"/>
              <a:gd name="T23" fmla="*/ 34 h 60"/>
              <a:gd name="T24" fmla="*/ 67 w 68"/>
              <a:gd name="T25" fmla="*/ 34 h 60"/>
              <a:gd name="T26" fmla="*/ 29 w 68"/>
              <a:gd name="T27" fmla="*/ 50 h 60"/>
              <a:gd name="T28" fmla="*/ 68 w 68"/>
              <a:gd name="T29" fmla="*/ 45 h 60"/>
              <a:gd name="T30" fmla="*/ 30 w 68"/>
              <a:gd name="T31" fmla="*/ 60 h 60"/>
              <a:gd name="T32" fmla="*/ 28 w 68"/>
              <a:gd name="T33" fmla="*/ 59 h 60"/>
              <a:gd name="T34" fmla="*/ 3 w 68"/>
              <a:gd name="T35" fmla="*/ 25 h 60"/>
              <a:gd name="T36" fmla="*/ 14 w 68"/>
              <a:gd name="T37" fmla="*/ 23 h 60"/>
              <a:gd name="T38" fmla="*/ 1 w 68"/>
              <a:gd name="T39" fmla="*/ 10 h 60"/>
              <a:gd name="T40" fmla="*/ 32 w 68"/>
              <a:gd name="T41" fmla="*/ 0 h 60"/>
              <a:gd name="T42" fmla="*/ 65 w 68"/>
              <a:gd name="T43" fmla="*/ 9 h 60"/>
              <a:gd name="T44" fmla="*/ 59 w 68"/>
              <a:gd name="T45" fmla="*/ 14 h 60"/>
              <a:gd name="T46" fmla="*/ 59 w 68"/>
              <a:gd name="T47" fmla="*/ 16 h 60"/>
              <a:gd name="T48" fmla="*/ 58 w 68"/>
              <a:gd name="T49" fmla="*/ 9 h 60"/>
              <a:gd name="T50" fmla="*/ 33 w 68"/>
              <a:gd name="T51" fmla="*/ 4 h 60"/>
              <a:gd name="T52" fmla="*/ 33 w 68"/>
              <a:gd name="T53" fmla="*/ 8 h 60"/>
              <a:gd name="T54" fmla="*/ 54 w 68"/>
              <a:gd name="T55" fmla="*/ 10 h 60"/>
              <a:gd name="T56" fmla="*/ 32 w 68"/>
              <a:gd name="T57" fmla="*/ 53 h 60"/>
              <a:gd name="T58" fmla="*/ 67 w 68"/>
              <a:gd name="T59" fmla="*/ 42 h 60"/>
              <a:gd name="T60" fmla="*/ 32 w 68"/>
              <a:gd name="T61" fmla="*/ 49 h 60"/>
              <a:gd name="T62" fmla="*/ 67 w 68"/>
              <a:gd name="T63" fmla="*/ 40 h 60"/>
              <a:gd name="T64" fmla="*/ 32 w 68"/>
              <a:gd name="T65" fmla="*/ 49 h 60"/>
              <a:gd name="T66" fmla="*/ 32 w 68"/>
              <a:gd name="T67" fmla="*/ 47 h 60"/>
              <a:gd name="T68" fmla="*/ 67 w 68"/>
              <a:gd name="T69" fmla="*/ 36 h 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68" h="60">
                <a:moveTo>
                  <a:pt x="17" y="14"/>
                </a:moveTo>
                <a:cubicBezTo>
                  <a:pt x="17" y="26"/>
                  <a:pt x="17" y="26"/>
                  <a:pt x="17" y="26"/>
                </a:cubicBezTo>
                <a:cubicBezTo>
                  <a:pt x="17" y="26"/>
                  <a:pt x="18" y="27"/>
                  <a:pt x="18" y="27"/>
                </a:cubicBezTo>
                <a:cubicBezTo>
                  <a:pt x="22" y="28"/>
                  <a:pt x="29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3" y="31"/>
                  <a:pt x="33" y="31"/>
                  <a:pt x="33" y="31"/>
                </a:cubicBezTo>
                <a:cubicBezTo>
                  <a:pt x="36" y="31"/>
                  <a:pt x="39" y="30"/>
                  <a:pt x="41" y="30"/>
                </a:cubicBezTo>
                <a:cubicBezTo>
                  <a:pt x="45" y="29"/>
                  <a:pt x="47" y="27"/>
                  <a:pt x="49" y="26"/>
                </a:cubicBezTo>
                <a:cubicBezTo>
                  <a:pt x="49" y="14"/>
                  <a:pt x="49" y="14"/>
                  <a:pt x="49" y="14"/>
                </a:cubicBezTo>
                <a:cubicBezTo>
                  <a:pt x="34" y="18"/>
                  <a:pt x="34" y="18"/>
                  <a:pt x="34" y="18"/>
                </a:cubicBezTo>
                <a:cubicBezTo>
                  <a:pt x="17" y="14"/>
                  <a:pt x="17" y="14"/>
                  <a:pt x="17" y="14"/>
                </a:cubicBezTo>
                <a:close/>
                <a:moveTo>
                  <a:pt x="59" y="16"/>
                </a:moveTo>
                <a:cubicBezTo>
                  <a:pt x="61" y="23"/>
                  <a:pt x="61" y="23"/>
                  <a:pt x="61" y="23"/>
                </a:cubicBezTo>
                <a:cubicBezTo>
                  <a:pt x="59" y="25"/>
                  <a:pt x="57" y="25"/>
                  <a:pt x="55" y="23"/>
                </a:cubicBezTo>
                <a:cubicBezTo>
                  <a:pt x="56" y="16"/>
                  <a:pt x="56" y="16"/>
                  <a:pt x="56" y="16"/>
                </a:cubicBezTo>
                <a:cubicBezTo>
                  <a:pt x="56" y="16"/>
                  <a:pt x="56" y="16"/>
                  <a:pt x="56" y="15"/>
                </a:cubicBezTo>
                <a:cubicBezTo>
                  <a:pt x="56" y="15"/>
                  <a:pt x="56" y="14"/>
                  <a:pt x="56" y="14"/>
                </a:cubicBezTo>
                <a:cubicBezTo>
                  <a:pt x="56" y="12"/>
                  <a:pt x="56" y="12"/>
                  <a:pt x="56" y="12"/>
                </a:cubicBezTo>
                <a:cubicBezTo>
                  <a:pt x="52" y="13"/>
                  <a:pt x="52" y="13"/>
                  <a:pt x="52" y="13"/>
                </a:cubicBezTo>
                <a:cubicBezTo>
                  <a:pt x="52" y="23"/>
                  <a:pt x="52" y="23"/>
                  <a:pt x="52" y="23"/>
                </a:cubicBezTo>
                <a:cubicBezTo>
                  <a:pt x="68" y="30"/>
                  <a:pt x="68" y="30"/>
                  <a:pt x="68" y="30"/>
                </a:cubicBezTo>
                <a:cubicBezTo>
                  <a:pt x="68" y="32"/>
                  <a:pt x="68" y="32"/>
                  <a:pt x="68" y="32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8" y="34"/>
                  <a:pt x="68" y="34"/>
                  <a:pt x="68" y="34"/>
                </a:cubicBezTo>
                <a:cubicBezTo>
                  <a:pt x="67" y="34"/>
                  <a:pt x="67" y="34"/>
                  <a:pt x="67" y="34"/>
                </a:cubicBezTo>
                <a:cubicBezTo>
                  <a:pt x="30" y="44"/>
                  <a:pt x="30" y="44"/>
                  <a:pt x="30" y="44"/>
                </a:cubicBezTo>
                <a:cubicBezTo>
                  <a:pt x="29" y="46"/>
                  <a:pt x="29" y="48"/>
                  <a:pt x="29" y="50"/>
                </a:cubicBezTo>
                <a:cubicBezTo>
                  <a:pt x="29" y="52"/>
                  <a:pt x="29" y="54"/>
                  <a:pt x="30" y="56"/>
                </a:cubicBezTo>
                <a:cubicBezTo>
                  <a:pt x="68" y="45"/>
                  <a:pt x="68" y="45"/>
                  <a:pt x="68" y="45"/>
                </a:cubicBezTo>
                <a:cubicBezTo>
                  <a:pt x="68" y="48"/>
                  <a:pt x="68" y="48"/>
                  <a:pt x="68" y="48"/>
                </a:cubicBezTo>
                <a:cubicBezTo>
                  <a:pt x="30" y="60"/>
                  <a:pt x="30" y="60"/>
                  <a:pt x="30" y="60"/>
                </a:cubicBezTo>
                <a:cubicBezTo>
                  <a:pt x="29" y="60"/>
                  <a:pt x="29" y="60"/>
                  <a:pt x="29" y="60"/>
                </a:cubicBezTo>
                <a:cubicBezTo>
                  <a:pt x="28" y="59"/>
                  <a:pt x="28" y="59"/>
                  <a:pt x="28" y="59"/>
                </a:cubicBezTo>
                <a:cubicBezTo>
                  <a:pt x="3" y="38"/>
                  <a:pt x="3" y="38"/>
                  <a:pt x="3" y="38"/>
                </a:cubicBezTo>
                <a:cubicBezTo>
                  <a:pt x="2" y="34"/>
                  <a:pt x="1" y="30"/>
                  <a:pt x="3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14" y="23"/>
                  <a:pt x="14" y="23"/>
                  <a:pt x="14" y="23"/>
                </a:cubicBezTo>
                <a:cubicBezTo>
                  <a:pt x="14" y="13"/>
                  <a:pt x="14" y="13"/>
                  <a:pt x="14" y="13"/>
                </a:cubicBezTo>
                <a:cubicBezTo>
                  <a:pt x="1" y="10"/>
                  <a:pt x="1" y="10"/>
                  <a:pt x="1" y="10"/>
                </a:cubicBezTo>
                <a:cubicBezTo>
                  <a:pt x="0" y="8"/>
                  <a:pt x="0" y="8"/>
                  <a:pt x="0" y="8"/>
                </a:cubicBezTo>
                <a:cubicBezTo>
                  <a:pt x="32" y="0"/>
                  <a:pt x="32" y="0"/>
                  <a:pt x="32" y="0"/>
                </a:cubicBezTo>
                <a:cubicBezTo>
                  <a:pt x="65" y="7"/>
                  <a:pt x="65" y="7"/>
                  <a:pt x="65" y="7"/>
                </a:cubicBezTo>
                <a:cubicBezTo>
                  <a:pt x="65" y="9"/>
                  <a:pt x="65" y="9"/>
                  <a:pt x="65" y="9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4"/>
                  <a:pt x="59" y="14"/>
                  <a:pt x="59" y="14"/>
                </a:cubicBezTo>
                <a:cubicBezTo>
                  <a:pt x="59" y="14"/>
                  <a:pt x="59" y="15"/>
                  <a:pt x="59" y="15"/>
                </a:cubicBezTo>
                <a:cubicBezTo>
                  <a:pt x="59" y="16"/>
                  <a:pt x="59" y="16"/>
                  <a:pt x="59" y="16"/>
                </a:cubicBezTo>
                <a:close/>
                <a:moveTo>
                  <a:pt x="54" y="10"/>
                </a:moveTo>
                <a:cubicBezTo>
                  <a:pt x="58" y="9"/>
                  <a:pt x="58" y="9"/>
                  <a:pt x="58" y="9"/>
                </a:cubicBezTo>
                <a:cubicBezTo>
                  <a:pt x="36" y="5"/>
                  <a:pt x="36" y="5"/>
                  <a:pt x="36" y="5"/>
                </a:cubicBezTo>
                <a:cubicBezTo>
                  <a:pt x="36" y="4"/>
                  <a:pt x="34" y="4"/>
                  <a:pt x="33" y="4"/>
                </a:cubicBezTo>
                <a:cubicBezTo>
                  <a:pt x="31" y="4"/>
                  <a:pt x="29" y="5"/>
                  <a:pt x="29" y="6"/>
                </a:cubicBezTo>
                <a:cubicBezTo>
                  <a:pt x="29" y="7"/>
                  <a:pt x="31" y="8"/>
                  <a:pt x="33" y="8"/>
                </a:cubicBezTo>
                <a:cubicBezTo>
                  <a:pt x="34" y="8"/>
                  <a:pt x="35" y="8"/>
                  <a:pt x="36" y="7"/>
                </a:cubicBezTo>
                <a:cubicBezTo>
                  <a:pt x="54" y="10"/>
                  <a:pt x="54" y="10"/>
                  <a:pt x="54" y="10"/>
                </a:cubicBezTo>
                <a:close/>
                <a:moveTo>
                  <a:pt x="32" y="52"/>
                </a:moveTo>
                <a:cubicBezTo>
                  <a:pt x="32" y="53"/>
                  <a:pt x="32" y="53"/>
                  <a:pt x="32" y="53"/>
                </a:cubicBezTo>
                <a:cubicBezTo>
                  <a:pt x="67" y="43"/>
                  <a:pt x="67" y="43"/>
                  <a:pt x="67" y="43"/>
                </a:cubicBezTo>
                <a:cubicBezTo>
                  <a:pt x="67" y="42"/>
                  <a:pt x="67" y="42"/>
                  <a:pt x="67" y="42"/>
                </a:cubicBezTo>
                <a:cubicBezTo>
                  <a:pt x="32" y="52"/>
                  <a:pt x="32" y="52"/>
                  <a:pt x="32" y="52"/>
                </a:cubicBezTo>
                <a:close/>
                <a:moveTo>
                  <a:pt x="32" y="49"/>
                </a:moveTo>
                <a:cubicBezTo>
                  <a:pt x="32" y="49"/>
                  <a:pt x="32" y="49"/>
                  <a:pt x="32" y="49"/>
                </a:cubicBezTo>
                <a:cubicBezTo>
                  <a:pt x="67" y="40"/>
                  <a:pt x="67" y="40"/>
                  <a:pt x="67" y="40"/>
                </a:cubicBezTo>
                <a:cubicBezTo>
                  <a:pt x="67" y="39"/>
                  <a:pt x="67" y="39"/>
                  <a:pt x="67" y="39"/>
                </a:cubicBezTo>
                <a:cubicBezTo>
                  <a:pt x="32" y="49"/>
                  <a:pt x="32" y="49"/>
                  <a:pt x="32" y="49"/>
                </a:cubicBezTo>
                <a:close/>
                <a:moveTo>
                  <a:pt x="31" y="46"/>
                </a:moveTo>
                <a:cubicBezTo>
                  <a:pt x="32" y="47"/>
                  <a:pt x="32" y="47"/>
                  <a:pt x="32" y="47"/>
                </a:cubicBezTo>
                <a:cubicBezTo>
                  <a:pt x="67" y="37"/>
                  <a:pt x="67" y="37"/>
                  <a:pt x="67" y="37"/>
                </a:cubicBezTo>
                <a:cubicBezTo>
                  <a:pt x="67" y="36"/>
                  <a:pt x="67" y="36"/>
                  <a:pt x="67" y="36"/>
                </a:cubicBezTo>
                <a:lnTo>
                  <a:pt x="31" y="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3287B45-9204-424A-B402-05224D614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09" y="2299119"/>
            <a:ext cx="1848225" cy="2316503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C830373-262E-4194-A342-45B11406BC7C}"/>
              </a:ext>
            </a:extLst>
          </p:cNvPr>
          <p:cNvSpPr txBox="1"/>
          <p:nvPr/>
        </p:nvSpPr>
        <p:spPr>
          <a:xfrm>
            <a:off x="7859976" y="4757047"/>
            <a:ext cx="30606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汇报人：顾胜晖</a:t>
            </a:r>
            <a:endParaRPr lang="en-US" altLang="zh-CN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作者：顾胜晖，张贺，邵栋</a:t>
            </a:r>
            <a:endParaRPr lang="en-US" altLang="zh-CN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南京大学</a:t>
            </a: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软件学院</a:t>
            </a:r>
            <a:endParaRPr lang="en-US" altLang="zh-CN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>
              <a:lnSpc>
                <a:spcPct val="150000"/>
              </a:lnSpc>
            </a:pP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2017-11-04</a:t>
            </a:r>
            <a:endParaRPr lang="zh-CN" altLang="en-US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9451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数据同步管理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5946ED0E-C341-4AC2-B788-27E84BCAA487}"/>
              </a:ext>
            </a:extLst>
          </p:cNvPr>
          <p:cNvSpPr txBox="1"/>
          <p:nvPr/>
        </p:nvSpPr>
        <p:spPr>
          <a:xfrm>
            <a:off x="1876655" y="3399276"/>
            <a:ext cx="30380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数据信息分散</a:t>
            </a:r>
            <a:endParaRPr lang="en-US" altLang="zh-CN" sz="24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信息修改繁琐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项目数据无法集中管理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</a:rPr>
              <a:t>没有提供团队管理功能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00F574B-D4A7-47CA-A97B-74B8E4912B62}"/>
              </a:ext>
            </a:extLst>
          </p:cNvPr>
          <p:cNvGrpSpPr/>
          <p:nvPr/>
        </p:nvGrpSpPr>
        <p:grpSpPr>
          <a:xfrm>
            <a:off x="2544806" y="1440490"/>
            <a:ext cx="1701711" cy="1701711"/>
            <a:chOff x="1457739" y="1828800"/>
            <a:chExt cx="1987826" cy="1987826"/>
          </a:xfrm>
        </p:grpSpPr>
        <p:sp>
          <p:nvSpPr>
            <p:cNvPr id="6" name="椭圆 5">
              <a:extLst>
                <a:ext uri="{FF2B5EF4-FFF2-40B4-BE49-F238E27FC236}">
                  <a16:creationId xmlns:a16="http://schemas.microsoft.com/office/drawing/2014/main" id="{6AB3591E-DDDC-4C4E-BA47-B5156EE9FC57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6000" b="1" dirty="0">
                  <a:latin typeface="+mn-ea"/>
                </a:rPr>
                <a:t>?</a:t>
              </a:r>
              <a:endParaRPr lang="zh-CN" altLang="en-US" sz="6000" b="1" dirty="0">
                <a:latin typeface="+mn-ea"/>
              </a:endParaRPr>
            </a:p>
          </p:txBody>
        </p:sp>
        <p:sp>
          <p:nvSpPr>
            <p:cNvPr id="7" name="椭圆 6">
              <a:extLst>
                <a:ext uri="{FF2B5EF4-FFF2-40B4-BE49-F238E27FC236}">
                  <a16:creationId xmlns:a16="http://schemas.microsoft.com/office/drawing/2014/main" id="{564580D1-BF34-484E-AEAB-BF182FA22469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CF0622B0-C331-466F-879C-39BDFD9D25C7}"/>
              </a:ext>
            </a:extLst>
          </p:cNvPr>
          <p:cNvGrpSpPr/>
          <p:nvPr/>
        </p:nvGrpSpPr>
        <p:grpSpPr>
          <a:xfrm>
            <a:off x="7973544" y="1440490"/>
            <a:ext cx="1701711" cy="1701711"/>
            <a:chOff x="1457739" y="1828800"/>
            <a:chExt cx="1987826" cy="1987826"/>
          </a:xfrm>
        </p:grpSpPr>
        <p:sp>
          <p:nvSpPr>
            <p:cNvPr id="9" name="椭圆 8">
              <a:extLst>
                <a:ext uri="{FF2B5EF4-FFF2-40B4-BE49-F238E27FC236}">
                  <a16:creationId xmlns:a16="http://schemas.microsoft.com/office/drawing/2014/main" id="{AB763A4E-5BB1-495D-BC69-850F28BE8737}"/>
                </a:ext>
              </a:extLst>
            </p:cNvPr>
            <p:cNvSpPr/>
            <p:nvPr/>
          </p:nvSpPr>
          <p:spPr>
            <a:xfrm>
              <a:off x="1537252" y="1908313"/>
              <a:ext cx="1828800" cy="1828800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6000" b="1" dirty="0">
                  <a:latin typeface="+mn-ea"/>
                </a:rPr>
                <a:t>！</a:t>
              </a:r>
            </a:p>
          </p:txBody>
        </p:sp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C754BB20-B3BE-4AEC-88FD-90329FEDBB3D}"/>
                </a:ext>
              </a:extLst>
            </p:cNvPr>
            <p:cNvSpPr/>
            <p:nvPr/>
          </p:nvSpPr>
          <p:spPr>
            <a:xfrm>
              <a:off x="1457739" y="1828800"/>
              <a:ext cx="1987826" cy="1987826"/>
            </a:xfrm>
            <a:prstGeom prst="ellipse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3" name="箭头: 右 2">
            <a:extLst>
              <a:ext uri="{FF2B5EF4-FFF2-40B4-BE49-F238E27FC236}">
                <a16:creationId xmlns:a16="http://schemas.microsoft.com/office/drawing/2014/main" id="{5093DBC4-F533-427B-95CF-D4A7CB01FC3F}"/>
              </a:ext>
            </a:extLst>
          </p:cNvPr>
          <p:cNvSpPr/>
          <p:nvPr/>
        </p:nvSpPr>
        <p:spPr>
          <a:xfrm>
            <a:off x="5496463" y="2047610"/>
            <a:ext cx="1227135" cy="484632"/>
          </a:xfrm>
          <a:prstGeom prst="rightArrow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CB62A323-6232-4025-98DA-C4FBF5A3E80B}"/>
              </a:ext>
            </a:extLst>
          </p:cNvPr>
          <p:cNvSpPr txBox="1"/>
          <p:nvPr/>
        </p:nvSpPr>
        <p:spPr>
          <a:xfrm>
            <a:off x="7533020" y="3399276"/>
            <a:ext cx="2582758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数据集中管理</a:t>
            </a:r>
            <a:endParaRPr lang="en-US" altLang="zh-CN" sz="24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</a:rPr>
              <a:t>通过</a:t>
            </a: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</a:rPr>
              <a:t>API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</a:rPr>
              <a:t>同步数据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</a:rPr>
              <a:t>收集数据集中展示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提供缺失的功能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5386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评估机制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38872761-E6A9-4C1E-AF1F-F0161B90E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7742" y="2361363"/>
            <a:ext cx="3416544" cy="2680342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A328659B-DABC-4E26-8EC7-7ACDDF099786}"/>
              </a:ext>
            </a:extLst>
          </p:cNvPr>
          <p:cNvSpPr txBox="1"/>
          <p:nvPr/>
        </p:nvSpPr>
        <p:spPr>
          <a:xfrm>
            <a:off x="5963317" y="1075182"/>
            <a:ext cx="175560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过程指标</a:t>
            </a:r>
            <a:endParaRPr lang="en-US" altLang="zh-CN" sz="24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构建频率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构建状态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构建成功率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部署状态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部署成功率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E7450ED7-C251-48A4-A70A-8C0A40E729B1}"/>
              </a:ext>
            </a:extLst>
          </p:cNvPr>
          <p:cNvSpPr txBox="1"/>
          <p:nvPr/>
        </p:nvSpPr>
        <p:spPr>
          <a:xfrm>
            <a:off x="8035593" y="1075182"/>
            <a:ext cx="3287823" cy="5046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代码指标</a:t>
            </a:r>
            <a:endParaRPr lang="en-US" altLang="zh-CN" sz="2400" b="1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质量阀 </a:t>
            </a:r>
            <a:r>
              <a:rPr lang="en-US" altLang="zh-CN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(Quality Gate)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技术负债 </a:t>
            </a:r>
            <a:r>
              <a:rPr lang="en-US" altLang="zh-CN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(Technical Debt)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问题严重性</a:t>
            </a:r>
            <a:endParaRPr lang="en-US" altLang="zh-CN" sz="2000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问题类别</a:t>
            </a:r>
            <a:endParaRPr lang="en-US" altLang="zh-CN" sz="2000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复杂度</a:t>
            </a:r>
            <a:endParaRPr lang="en-US" altLang="zh-CN" sz="2000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重复比例</a:t>
            </a:r>
            <a:endParaRPr lang="en-US" altLang="zh-CN" sz="2000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文档比例</a:t>
            </a:r>
            <a:endParaRPr lang="en-US" altLang="zh-CN" sz="2000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41CF077-ED92-486A-A747-BF2F12D737B2}"/>
              </a:ext>
            </a:extLst>
          </p:cNvPr>
          <p:cNvSpPr/>
          <p:nvPr/>
        </p:nvSpPr>
        <p:spPr>
          <a:xfrm>
            <a:off x="4893023" y="2946756"/>
            <a:ext cx="753627" cy="484632"/>
          </a:xfrm>
          <a:prstGeom prst="rightArrow">
            <a:avLst/>
          </a:prstGeom>
          <a:solidFill>
            <a:srgbClr val="6A005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701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评估机制</a:t>
            </a: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C41CF077-ED92-486A-A747-BF2F12D737B2}"/>
              </a:ext>
            </a:extLst>
          </p:cNvPr>
          <p:cNvSpPr/>
          <p:nvPr/>
        </p:nvSpPr>
        <p:spPr>
          <a:xfrm>
            <a:off x="4893023" y="2946756"/>
            <a:ext cx="753627" cy="484632"/>
          </a:xfrm>
          <a:prstGeom prst="rightArrow">
            <a:avLst/>
          </a:prstGeom>
          <a:solidFill>
            <a:srgbClr val="6A005F"/>
          </a:solidFill>
          <a:ln w="3175"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4DBCA59-0670-48DE-B4B4-39BE532188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105" y="2367139"/>
            <a:ext cx="3409181" cy="2674566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909399D-0C88-43AB-8948-2062213BEB98}"/>
              </a:ext>
            </a:extLst>
          </p:cNvPr>
          <p:cNvSpPr txBox="1"/>
          <p:nvPr/>
        </p:nvSpPr>
        <p:spPr>
          <a:xfrm>
            <a:off x="6461090" y="1261563"/>
            <a:ext cx="3307316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项目开发中期：</a:t>
            </a:r>
            <a:endParaRPr lang="en-US" altLang="zh-CN" sz="24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构建频率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达到一天一次；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构建成功率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……</a:t>
            </a:r>
          </a:p>
          <a:p>
            <a:pPr>
              <a:lnSpc>
                <a:spcPct val="200000"/>
              </a:lnSpc>
            </a:pPr>
            <a:r>
              <a:rPr lang="zh-CN" altLang="en-US" sz="24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项目开发结束：</a:t>
            </a:r>
            <a:endParaRPr lang="en-US" altLang="zh-CN" sz="24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部署成功率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达到</a:t>
            </a: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通过</a:t>
            </a:r>
            <a:r>
              <a:rPr lang="zh-CN" altLang="en-US" sz="2000" dirty="0">
                <a:solidFill>
                  <a:srgbClr val="C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质量阀</a:t>
            </a:r>
            <a:r>
              <a:rPr lang="zh-CN" altLang="en-US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；</a:t>
            </a:r>
            <a:endParaRPr lang="en-US" altLang="zh-CN" sz="20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……</a:t>
            </a:r>
          </a:p>
        </p:txBody>
      </p:sp>
    </p:spTree>
    <p:extLst>
      <p:ext uri="{BB962C8B-B14F-4D97-AF65-F5344CB8AC3E}">
        <p14:creationId xmlns:p14="http://schemas.microsoft.com/office/powerpoint/2010/main" val="3676083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6464" y="1615714"/>
            <a:ext cx="775136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www.1ppt.cn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 </a:t>
            </a:r>
            <a:endParaRPr lang="zh-CN" altLang="en-US" sz="133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7146" y="1259175"/>
            <a:ext cx="7837715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THREE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7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87553" y="2220553"/>
            <a:ext cx="2416903" cy="2416903"/>
            <a:chOff x="4887549" y="1124584"/>
            <a:chExt cx="2416902" cy="2416902"/>
          </a:xfrm>
        </p:grpSpPr>
        <p:sp>
          <p:nvSpPr>
            <p:cNvPr id="47" name="文本框 46"/>
            <p:cNvSpPr txBox="1"/>
            <p:nvPr/>
          </p:nvSpPr>
          <p:spPr>
            <a:xfrm>
              <a:off x="4887549" y="1178873"/>
              <a:ext cx="2416902" cy="2308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实际应用</a:t>
              </a:r>
              <a:endParaRPr lang="en-US" altLang="zh-CN" sz="7200" b="1" dirty="0">
                <a:solidFill>
                  <a:srgbClr val="9E00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87549" y="1124584"/>
              <a:ext cx="2416902" cy="2416902"/>
            </a:xfrm>
            <a:prstGeom prst="rect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74561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实际应用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项目管理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77D593-B8A2-4310-8631-1253A8F50C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13" y="1404834"/>
            <a:ext cx="7017683" cy="4048331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823965EF-6878-474D-BABF-6A553EFE53BA}"/>
              </a:ext>
            </a:extLst>
          </p:cNvPr>
          <p:cNvSpPr txBox="1"/>
          <p:nvPr/>
        </p:nvSpPr>
        <p:spPr>
          <a:xfrm>
            <a:off x="8068827" y="2551837"/>
            <a:ext cx="264687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南京大学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 </a:t>
            </a:r>
            <a:r>
              <a:rPr lang="en-US" altLang="zh-CN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暑期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卓越工程师训练营</a:t>
            </a:r>
          </a:p>
        </p:txBody>
      </p:sp>
    </p:spTree>
    <p:extLst>
      <p:ext uri="{BB962C8B-B14F-4D97-AF65-F5344CB8AC3E}">
        <p14:creationId xmlns:p14="http://schemas.microsoft.com/office/powerpoint/2010/main" val="180010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实际应用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数据分析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3F954F8-8D6B-4133-AC98-E9EE3A8485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37" y="1682048"/>
            <a:ext cx="5419645" cy="433242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9BC9B1A-990B-4F35-92D8-3624D74DFB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678" y="1682048"/>
            <a:ext cx="5207996" cy="4602657"/>
          </a:xfrm>
          <a:prstGeom prst="rect">
            <a:avLst/>
          </a:prstGeom>
        </p:spPr>
      </p:pic>
      <p:grpSp>
        <p:nvGrpSpPr>
          <p:cNvPr id="18" name="组合 17">
            <a:extLst>
              <a:ext uri="{FF2B5EF4-FFF2-40B4-BE49-F238E27FC236}">
                <a16:creationId xmlns:a16="http://schemas.microsoft.com/office/drawing/2014/main" id="{16D6CD39-4649-477E-B063-0330BC391A84}"/>
              </a:ext>
            </a:extLst>
          </p:cNvPr>
          <p:cNvGrpSpPr/>
          <p:nvPr/>
        </p:nvGrpSpPr>
        <p:grpSpPr>
          <a:xfrm>
            <a:off x="693737" y="1126795"/>
            <a:ext cx="5419645" cy="400110"/>
            <a:chOff x="695325" y="1356770"/>
            <a:chExt cx="5419645" cy="400110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85E5A85D-02CB-4AF7-A217-F28E2E6D69E9}"/>
                </a:ext>
              </a:extLst>
            </p:cNvPr>
            <p:cNvSpPr/>
            <p:nvPr/>
          </p:nvSpPr>
          <p:spPr>
            <a:xfrm>
              <a:off x="695325" y="1356770"/>
              <a:ext cx="1210588" cy="400110"/>
            </a:xfrm>
            <a:prstGeom prst="rect">
              <a:avLst/>
            </a:prstGeom>
            <a:solidFill>
              <a:srgbClr val="6A005F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过程度量</a:t>
              </a: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DDBD627E-47ED-44E7-B2FA-F97D69F808BC}"/>
                </a:ext>
              </a:extLst>
            </p:cNvPr>
            <p:cNvCxnSpPr>
              <a:cxnSpLocks/>
            </p:cNvCxnSpPr>
            <p:nvPr/>
          </p:nvCxnSpPr>
          <p:spPr>
            <a:xfrm>
              <a:off x="695325" y="1756880"/>
              <a:ext cx="5419645" cy="0"/>
            </a:xfrm>
            <a:prstGeom prst="line">
              <a:avLst/>
            </a:prstGeom>
            <a:ln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E492677A-866B-4A0A-807A-DE68F6D7F8E1}"/>
              </a:ext>
            </a:extLst>
          </p:cNvPr>
          <p:cNvGrpSpPr/>
          <p:nvPr/>
        </p:nvGrpSpPr>
        <p:grpSpPr>
          <a:xfrm>
            <a:off x="6288678" y="1126795"/>
            <a:ext cx="5207996" cy="400110"/>
            <a:chOff x="6720630" y="1356770"/>
            <a:chExt cx="5207996" cy="400110"/>
          </a:xfrm>
        </p:grpSpPr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5D9B1ECC-32CC-40CF-892E-1C0E3A38AD51}"/>
                </a:ext>
              </a:extLst>
            </p:cNvPr>
            <p:cNvSpPr/>
            <p:nvPr/>
          </p:nvSpPr>
          <p:spPr>
            <a:xfrm>
              <a:off x="6720630" y="1356770"/>
              <a:ext cx="1223412" cy="400110"/>
            </a:xfrm>
            <a:prstGeom prst="rect">
              <a:avLst/>
            </a:prstGeom>
            <a:solidFill>
              <a:srgbClr val="6A005F"/>
            </a:solidFill>
          </p:spPr>
          <p:txBody>
            <a:bodyPr wrap="none">
              <a:spAutoFit/>
            </a:bodyPr>
            <a:lstStyle/>
            <a:p>
              <a:r>
                <a:rPr lang="zh-CN" altLang="en-US" sz="2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代码质量</a:t>
              </a:r>
            </a:p>
          </p:txBody>
        </p:sp>
        <p:cxnSp>
          <p:nvCxnSpPr>
            <p:cNvPr id="14" name="直接连接符 13">
              <a:extLst>
                <a:ext uri="{FF2B5EF4-FFF2-40B4-BE49-F238E27FC236}">
                  <a16:creationId xmlns:a16="http://schemas.microsoft.com/office/drawing/2014/main" id="{E40C6CAF-78BE-46B3-86F9-86D719C5FFE2}"/>
                </a:ext>
              </a:extLst>
            </p:cNvPr>
            <p:cNvCxnSpPr>
              <a:cxnSpLocks/>
            </p:cNvCxnSpPr>
            <p:nvPr/>
          </p:nvCxnSpPr>
          <p:spPr>
            <a:xfrm>
              <a:off x="6720630" y="1756880"/>
              <a:ext cx="5207996" cy="0"/>
            </a:xfrm>
            <a:prstGeom prst="line">
              <a:avLst/>
            </a:prstGeom>
            <a:ln>
              <a:solidFill>
                <a:srgbClr val="6A005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131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6464" y="1615714"/>
            <a:ext cx="775136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www.1ppt.cn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 </a:t>
            </a:r>
            <a:endParaRPr lang="zh-CN" altLang="en-US" sz="133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7146" y="1259175"/>
            <a:ext cx="7837715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FOUR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7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87553" y="2220553"/>
            <a:ext cx="2416903" cy="2416903"/>
            <a:chOff x="4887549" y="1124584"/>
            <a:chExt cx="2416902" cy="2416902"/>
          </a:xfrm>
        </p:grpSpPr>
        <p:sp>
          <p:nvSpPr>
            <p:cNvPr id="47" name="文本框 46"/>
            <p:cNvSpPr txBox="1"/>
            <p:nvPr/>
          </p:nvSpPr>
          <p:spPr>
            <a:xfrm>
              <a:off x="4887549" y="1178873"/>
              <a:ext cx="2416902" cy="2308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研究总结</a:t>
              </a:r>
              <a:endParaRPr lang="en-US" altLang="zh-CN" sz="7200" b="1" dirty="0">
                <a:solidFill>
                  <a:srgbClr val="9E00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87549" y="1124584"/>
              <a:ext cx="2416902" cy="2416902"/>
            </a:xfrm>
            <a:prstGeom prst="rect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684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研究总结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BC89AF-DC8F-4DE6-A8AE-3399342272EA}"/>
              </a:ext>
            </a:extLst>
          </p:cNvPr>
          <p:cNvSpPr txBox="1">
            <a:spLocks/>
          </p:cNvSpPr>
          <p:nvPr/>
        </p:nvSpPr>
        <p:spPr>
          <a:xfrm>
            <a:off x="10801349" y="6405444"/>
            <a:ext cx="139065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ctr" defTabSz="914400" rtl="0" eaLnBrk="1" latinLnBrk="0" hangingPunct="1">
              <a:defRPr sz="20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1D91E7F-84B6-4064-9D4E-CC7D244BCA04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5EA9188D-6E99-4938-ACD0-1B781DA51077}"/>
              </a:ext>
            </a:extLst>
          </p:cNvPr>
          <p:cNvGrpSpPr/>
          <p:nvPr/>
        </p:nvGrpSpPr>
        <p:grpSpPr>
          <a:xfrm>
            <a:off x="1195073" y="3023504"/>
            <a:ext cx="4703311" cy="857704"/>
            <a:chOff x="738867" y="1060359"/>
            <a:chExt cx="4703311" cy="857704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B15D4CFE-1D36-4351-956B-3FEAFCEB5CAA}"/>
                </a:ext>
              </a:extLst>
            </p:cNvPr>
            <p:cNvSpPr/>
            <p:nvPr/>
          </p:nvSpPr>
          <p:spPr>
            <a:xfrm>
              <a:off x="738867" y="1060359"/>
              <a:ext cx="857704" cy="857704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74FAE5AB-C9B5-4681-97DA-2F5D88046036}"/>
                </a:ext>
              </a:extLst>
            </p:cNvPr>
            <p:cNvSpPr/>
            <p:nvPr/>
          </p:nvSpPr>
          <p:spPr>
            <a:xfrm>
              <a:off x="1837732" y="1262675"/>
              <a:ext cx="360444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2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“开箱即用”的实践环境</a:t>
              </a:r>
              <a:endParaRPr lang="en-US" altLang="zh-CN" sz="2400" b="1" dirty="0">
                <a:solidFill>
                  <a:schemeClr val="accent2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>
            <a:extLst>
              <a:ext uri="{FF2B5EF4-FFF2-40B4-BE49-F238E27FC236}">
                <a16:creationId xmlns:a16="http://schemas.microsoft.com/office/drawing/2014/main" id="{C96C27BF-E2DD-4876-888F-840D4A251378}"/>
              </a:ext>
            </a:extLst>
          </p:cNvPr>
          <p:cNvGrpSpPr/>
          <p:nvPr/>
        </p:nvGrpSpPr>
        <p:grpSpPr>
          <a:xfrm>
            <a:off x="1195073" y="4354821"/>
            <a:ext cx="4703311" cy="857704"/>
            <a:chOff x="738867" y="1060359"/>
            <a:chExt cx="4703311" cy="857704"/>
          </a:xfrm>
        </p:grpSpPr>
        <p:sp>
          <p:nvSpPr>
            <p:cNvPr id="10" name="椭圆 9">
              <a:extLst>
                <a:ext uri="{FF2B5EF4-FFF2-40B4-BE49-F238E27FC236}">
                  <a16:creationId xmlns:a16="http://schemas.microsoft.com/office/drawing/2014/main" id="{958C28DD-057D-4235-9D7C-BA82901849A6}"/>
                </a:ext>
              </a:extLst>
            </p:cNvPr>
            <p:cNvSpPr/>
            <p:nvPr/>
          </p:nvSpPr>
          <p:spPr>
            <a:xfrm>
              <a:off x="738867" y="1060359"/>
              <a:ext cx="857704" cy="857704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C957CA4E-A924-43A2-BDF4-D987077B8D77}"/>
                </a:ext>
              </a:extLst>
            </p:cNvPr>
            <p:cNvSpPr/>
            <p:nvPr/>
          </p:nvSpPr>
          <p:spPr>
            <a:xfrm>
              <a:off x="1837731" y="1262675"/>
              <a:ext cx="36044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6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过程度量与评估机制</a:t>
              </a:r>
              <a:endParaRPr lang="en-US" altLang="zh-CN" sz="2400" b="1" dirty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BB371780-B28A-4836-9779-F15335813943}"/>
              </a:ext>
            </a:extLst>
          </p:cNvPr>
          <p:cNvGrpSpPr/>
          <p:nvPr/>
        </p:nvGrpSpPr>
        <p:grpSpPr>
          <a:xfrm>
            <a:off x="1195073" y="1692187"/>
            <a:ext cx="4703311" cy="857704"/>
            <a:chOff x="738867" y="1060359"/>
            <a:chExt cx="4703311" cy="857704"/>
          </a:xfrm>
        </p:grpSpPr>
        <p:sp>
          <p:nvSpPr>
            <p:cNvPr id="13" name="椭圆 12">
              <a:extLst>
                <a:ext uri="{FF2B5EF4-FFF2-40B4-BE49-F238E27FC236}">
                  <a16:creationId xmlns:a16="http://schemas.microsoft.com/office/drawing/2014/main" id="{4BD1BB7D-9708-49D9-84E3-44AA44319B06}"/>
                </a:ext>
              </a:extLst>
            </p:cNvPr>
            <p:cNvSpPr/>
            <p:nvPr/>
          </p:nvSpPr>
          <p:spPr>
            <a:xfrm>
              <a:off x="738867" y="1060359"/>
              <a:ext cx="857704" cy="857704"/>
            </a:xfrm>
            <a:prstGeom prst="ellipse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400" b="1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31CF2B7B-0CE4-4493-BCB2-EE9BFB592A2E}"/>
                </a:ext>
              </a:extLst>
            </p:cNvPr>
            <p:cNvSpPr/>
            <p:nvPr/>
          </p:nvSpPr>
          <p:spPr>
            <a:xfrm>
              <a:off x="1837731" y="1262675"/>
              <a:ext cx="3604447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zh-CN" altLang="en-US" sz="2400" b="1" dirty="0">
                  <a:solidFill>
                    <a:schemeClr val="accent5">
                      <a:lumMod val="7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数据同步管理机制</a:t>
              </a:r>
              <a:endParaRPr lang="en-US" altLang="zh-CN" sz="2400" b="1" dirty="0">
                <a:solidFill>
                  <a:schemeClr val="accent5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6" name="图片 5">
            <a:extLst>
              <a:ext uri="{FF2B5EF4-FFF2-40B4-BE49-F238E27FC236}">
                <a16:creationId xmlns:a16="http://schemas.microsoft.com/office/drawing/2014/main" id="{869478CD-363A-4A5E-8DC0-5369E05F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667" y="1894503"/>
            <a:ext cx="5262939" cy="31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2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2054086F-BC59-4AAD-9698-5DDDC8757D92}"/>
              </a:ext>
            </a:extLst>
          </p:cNvPr>
          <p:cNvGrpSpPr/>
          <p:nvPr/>
        </p:nvGrpSpPr>
        <p:grpSpPr>
          <a:xfrm>
            <a:off x="0" y="856335"/>
            <a:ext cx="12192000" cy="1203577"/>
            <a:chOff x="0" y="856335"/>
            <a:chExt cx="12192000" cy="1491343"/>
          </a:xfrm>
        </p:grpSpPr>
        <p:sp>
          <p:nvSpPr>
            <p:cNvPr id="8" name="矩形 7"/>
            <p:cNvSpPr/>
            <p:nvPr/>
          </p:nvSpPr>
          <p:spPr>
            <a:xfrm>
              <a:off x="0" y="1828791"/>
              <a:ext cx="12192000" cy="518887"/>
            </a:xfrm>
            <a:prstGeom prst="rect">
              <a:avLst/>
            </a:prstGeom>
            <a:solidFill>
              <a:srgbClr val="453D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0" y="856335"/>
              <a:ext cx="12192000" cy="972457"/>
            </a:xfrm>
            <a:prstGeom prst="rect">
              <a:avLst/>
            </a:prstGeom>
            <a:solidFill>
              <a:srgbClr val="6A005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1" name="文本框 10"/>
          <p:cNvSpPr txBox="1"/>
          <p:nvPr/>
        </p:nvSpPr>
        <p:spPr>
          <a:xfrm>
            <a:off x="2536391" y="956354"/>
            <a:ext cx="8384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DevOps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过程能力支持框架模型及其实现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536391" y="1656896"/>
            <a:ext cx="838428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900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A Process Capability Support Model for DevOps and Its Implementation</a:t>
            </a:r>
            <a:endParaRPr lang="zh-CN" altLang="en-US" sz="1900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22" name="图片 21">
            <a:extLst>
              <a:ext uri="{FF2B5EF4-FFF2-40B4-BE49-F238E27FC236}">
                <a16:creationId xmlns:a16="http://schemas.microsoft.com/office/drawing/2014/main" id="{C3287B45-9204-424A-B402-05224D6145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631" y="564552"/>
            <a:ext cx="1402124" cy="1757375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3C830373-262E-4194-A342-45B11406BC7C}"/>
              </a:ext>
            </a:extLst>
          </p:cNvPr>
          <p:cNvSpPr txBox="1"/>
          <p:nvPr/>
        </p:nvSpPr>
        <p:spPr>
          <a:xfrm>
            <a:off x="792976" y="2939833"/>
            <a:ext cx="48943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汇报人：顾胜晖</a:t>
            </a:r>
            <a:endParaRPr lang="en-US" altLang="zh-CN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作者：顾胜晖</a:t>
            </a: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b="1" dirty="0">
                <a:solidFill>
                  <a:srgbClr val="453D3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samuelgarciastk@gmail.com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张贺</a:t>
            </a: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b="1" dirty="0">
                <a:solidFill>
                  <a:srgbClr val="453D3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hezhang@nju.edu.cn</a:t>
            </a: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      </a:t>
            </a: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邵栋</a:t>
            </a: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	</a:t>
            </a:r>
            <a:r>
              <a:rPr lang="en-US" altLang="zh-CN" b="1" dirty="0">
                <a:solidFill>
                  <a:srgbClr val="453D3A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dongshao@nju.edu.cn</a:t>
            </a: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南京大学</a:t>
            </a: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· </a:t>
            </a:r>
            <a:r>
              <a:rPr lang="zh-CN" altLang="en-US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软件学院</a:t>
            </a:r>
            <a:endParaRPr lang="en-US" altLang="zh-CN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rgbClr val="453D3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2017-11-04</a:t>
            </a:r>
            <a:endParaRPr lang="zh-CN" altLang="en-US" b="1" dirty="0">
              <a:solidFill>
                <a:srgbClr val="453D3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C812B11F-363F-4119-A27C-BD9B0CF3D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3363" y="2939833"/>
            <a:ext cx="5262939" cy="3124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489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矩形 47"/>
          <p:cNvSpPr/>
          <p:nvPr/>
        </p:nvSpPr>
        <p:spPr>
          <a:xfrm>
            <a:off x="196464" y="1615714"/>
            <a:ext cx="775136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www.1ppt.cn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 </a:t>
            </a:r>
            <a:endParaRPr lang="zh-CN" altLang="en-US" sz="133" kern="0" dirty="0">
              <a:solidFill>
                <a:sysClr val="window" lastClr="FFFFFF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896087" y="2593674"/>
            <a:ext cx="23201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-1" y="3556441"/>
            <a:ext cx="32252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CONTENTS</a:t>
            </a:r>
            <a:endParaRPr lang="zh-CN" altLang="en-US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grpSp>
        <p:nvGrpSpPr>
          <p:cNvPr id="70" name="组合 69"/>
          <p:cNvGrpSpPr/>
          <p:nvPr/>
        </p:nvGrpSpPr>
        <p:grpSpPr>
          <a:xfrm>
            <a:off x="4311289" y="1428698"/>
            <a:ext cx="3398315" cy="865184"/>
            <a:chOff x="3909356" y="1666934"/>
            <a:chExt cx="3398314" cy="865184"/>
          </a:xfrm>
        </p:grpSpPr>
        <p:grpSp>
          <p:nvGrpSpPr>
            <p:cNvPr id="42" name="组合 41"/>
            <p:cNvGrpSpPr/>
            <p:nvPr/>
          </p:nvGrpSpPr>
          <p:grpSpPr>
            <a:xfrm>
              <a:off x="4912812" y="1666934"/>
              <a:ext cx="2394858" cy="865184"/>
              <a:chOff x="4818742" y="1356667"/>
              <a:chExt cx="2394858" cy="865184"/>
            </a:xfrm>
          </p:grpSpPr>
          <p:sp>
            <p:nvSpPr>
              <p:cNvPr id="19" name="文本框 18"/>
              <p:cNvSpPr txBox="1"/>
              <p:nvPr/>
            </p:nvSpPr>
            <p:spPr>
              <a:xfrm>
                <a:off x="4818742" y="1356667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研究背景</a:t>
                </a:r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4818742" y="1852519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Background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9" name="组合 68"/>
            <p:cNvGrpSpPr/>
            <p:nvPr/>
          </p:nvGrpSpPr>
          <p:grpSpPr>
            <a:xfrm>
              <a:off x="3909356" y="1685526"/>
              <a:ext cx="828000" cy="828000"/>
              <a:chOff x="3909356" y="1685526"/>
              <a:chExt cx="828000" cy="828000"/>
            </a:xfrm>
          </p:grpSpPr>
          <p:sp>
            <p:nvSpPr>
              <p:cNvPr id="17" name="文本框 16"/>
              <p:cNvSpPr txBox="1"/>
              <p:nvPr/>
            </p:nvSpPr>
            <p:spPr>
              <a:xfrm>
                <a:off x="3909356" y="1745583"/>
                <a:ext cx="828000" cy="70788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000" b="1" dirty="0">
                    <a:solidFill>
                      <a:srgbClr val="9E00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  <p:sp>
            <p:nvSpPr>
              <p:cNvPr id="32" name="矩形 31"/>
              <p:cNvSpPr/>
              <p:nvPr/>
            </p:nvSpPr>
            <p:spPr>
              <a:xfrm>
                <a:off x="3909356" y="1685526"/>
                <a:ext cx="828000" cy="828000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5" name="组合 74"/>
          <p:cNvGrpSpPr/>
          <p:nvPr/>
        </p:nvGrpSpPr>
        <p:grpSpPr>
          <a:xfrm>
            <a:off x="6354144" y="3719770"/>
            <a:ext cx="3434257" cy="861775"/>
            <a:chOff x="3873413" y="4736171"/>
            <a:chExt cx="3434257" cy="861775"/>
          </a:xfrm>
        </p:grpSpPr>
        <p:grpSp>
          <p:nvGrpSpPr>
            <p:cNvPr id="44" name="组合 43"/>
            <p:cNvGrpSpPr/>
            <p:nvPr/>
          </p:nvGrpSpPr>
          <p:grpSpPr>
            <a:xfrm>
              <a:off x="4912812" y="4736171"/>
              <a:ext cx="2394858" cy="861775"/>
              <a:chOff x="4818742" y="3526390"/>
              <a:chExt cx="2394858" cy="861775"/>
            </a:xfrm>
          </p:grpSpPr>
          <p:sp>
            <p:nvSpPr>
              <p:cNvPr id="24" name="文本框 23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实际应用</a:t>
                </a:r>
              </a:p>
            </p:txBody>
          </p:sp>
          <p:sp>
            <p:nvSpPr>
              <p:cNvPr id="25" name="文本框 24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Practical Application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3873413" y="4753058"/>
              <a:ext cx="899886" cy="828000"/>
              <a:chOff x="3873413" y="4753058"/>
              <a:chExt cx="899886" cy="828000"/>
            </a:xfrm>
          </p:grpSpPr>
          <p:sp>
            <p:nvSpPr>
              <p:cNvPr id="22" name="文本框 21"/>
              <p:cNvSpPr txBox="1"/>
              <p:nvPr/>
            </p:nvSpPr>
            <p:spPr>
              <a:xfrm>
                <a:off x="3873413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rgbClr val="9E00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  <a:endParaRPr lang="zh-CN" altLang="en-US" sz="44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4" name="矩形 33"/>
              <p:cNvSpPr/>
              <p:nvPr/>
            </p:nvSpPr>
            <p:spPr>
              <a:xfrm>
                <a:off x="3909356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4" name="组合 73"/>
          <p:cNvGrpSpPr/>
          <p:nvPr/>
        </p:nvGrpSpPr>
        <p:grpSpPr>
          <a:xfrm>
            <a:off x="7393543" y="4865306"/>
            <a:ext cx="3416755" cy="830997"/>
            <a:chOff x="8098970" y="4751560"/>
            <a:chExt cx="3416755" cy="830997"/>
          </a:xfrm>
        </p:grpSpPr>
        <p:grpSp>
          <p:nvGrpSpPr>
            <p:cNvPr id="43" name="组合 42"/>
            <p:cNvGrpSpPr/>
            <p:nvPr/>
          </p:nvGrpSpPr>
          <p:grpSpPr>
            <a:xfrm>
              <a:off x="9120867" y="4751560"/>
              <a:ext cx="2394858" cy="830997"/>
              <a:chOff x="9042399" y="3526390"/>
              <a:chExt cx="2394858" cy="830997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9042399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研究总结</a:t>
                </a:r>
              </a:p>
            </p:txBody>
          </p:sp>
          <p:sp>
            <p:nvSpPr>
              <p:cNvPr id="30" name="文本框 29"/>
              <p:cNvSpPr txBox="1"/>
              <p:nvPr/>
            </p:nvSpPr>
            <p:spPr>
              <a:xfrm>
                <a:off x="9042399" y="3988055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Conclusion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>
              <a:off x="8098970" y="4753058"/>
              <a:ext cx="899886" cy="828000"/>
              <a:chOff x="8098970" y="4753058"/>
              <a:chExt cx="899886" cy="828000"/>
            </a:xfrm>
          </p:grpSpPr>
          <p:sp>
            <p:nvSpPr>
              <p:cNvPr id="27" name="文本框 26"/>
              <p:cNvSpPr txBox="1"/>
              <p:nvPr/>
            </p:nvSpPr>
            <p:spPr>
              <a:xfrm>
                <a:off x="8098970" y="4782338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rgbClr val="9E00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  <a:endParaRPr lang="zh-CN" altLang="en-US" sz="44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8134913" y="4753058"/>
                <a:ext cx="828000" cy="828000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  <p:grpSp>
        <p:nvGrpSpPr>
          <p:cNvPr id="73" name="组合 72"/>
          <p:cNvGrpSpPr/>
          <p:nvPr/>
        </p:nvGrpSpPr>
        <p:grpSpPr>
          <a:xfrm>
            <a:off x="5314745" y="2574234"/>
            <a:ext cx="3434257" cy="861775"/>
            <a:chOff x="3873413" y="3187016"/>
            <a:chExt cx="3434257" cy="861775"/>
          </a:xfrm>
        </p:grpSpPr>
        <p:grpSp>
          <p:nvGrpSpPr>
            <p:cNvPr id="54" name="组合 53"/>
            <p:cNvGrpSpPr/>
            <p:nvPr/>
          </p:nvGrpSpPr>
          <p:grpSpPr>
            <a:xfrm>
              <a:off x="4912812" y="3187016"/>
              <a:ext cx="2394858" cy="861775"/>
              <a:chOff x="4818742" y="3526390"/>
              <a:chExt cx="2394858" cy="861775"/>
            </a:xfrm>
          </p:grpSpPr>
          <p:sp>
            <p:nvSpPr>
              <p:cNvPr id="55" name="文本框 54"/>
              <p:cNvSpPr txBox="1"/>
              <p:nvPr/>
            </p:nvSpPr>
            <p:spPr>
              <a:xfrm>
                <a:off x="4818742" y="3526390"/>
                <a:ext cx="239485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800" b="1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模型设计</a:t>
                </a:r>
              </a:p>
            </p:txBody>
          </p:sp>
          <p:sp>
            <p:nvSpPr>
              <p:cNvPr id="56" name="文本框 55"/>
              <p:cNvSpPr txBox="1"/>
              <p:nvPr/>
            </p:nvSpPr>
            <p:spPr>
              <a:xfrm>
                <a:off x="4818742" y="4018833"/>
                <a:ext cx="239485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chemeClr val="bg1">
                        <a:lumMod val="65000"/>
                      </a:schemeClr>
                    </a:solidFill>
                    <a:latin typeface="Times New Roman" panose="02020603050405020304" pitchFamily="18" charset="0"/>
                    <a:ea typeface="微软雅黑" panose="020B0503020204020204" pitchFamily="34" charset="-122"/>
                    <a:cs typeface="Times New Roman" panose="02020603050405020304" pitchFamily="18" charset="0"/>
                  </a:rPr>
                  <a:t>Model Design</a:t>
                </a:r>
                <a:endParaRPr lang="zh-CN" altLang="en-US" dirty="0">
                  <a:solidFill>
                    <a:schemeClr val="bg1">
                      <a:lumMod val="65000"/>
                    </a:schemeClr>
                  </a:solidFill>
                  <a:latin typeface="Times New Roman" panose="02020603050405020304" pitchFamily="18" charset="0"/>
                  <a:ea typeface="微软雅黑" panose="020B0503020204020204" pitchFamily="34" charset="-122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68" name="组合 67"/>
            <p:cNvGrpSpPr/>
            <p:nvPr/>
          </p:nvGrpSpPr>
          <p:grpSpPr>
            <a:xfrm>
              <a:off x="3873413" y="3203903"/>
              <a:ext cx="899886" cy="828000"/>
              <a:chOff x="3873413" y="3203903"/>
              <a:chExt cx="899886" cy="828000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3873413" y="3233183"/>
                <a:ext cx="89988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4400" b="1" dirty="0">
                    <a:solidFill>
                      <a:srgbClr val="9E008F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  <a:endParaRPr lang="zh-CN" altLang="en-US" sz="44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3909356" y="3203903"/>
                <a:ext cx="828000" cy="828000"/>
              </a:xfrm>
              <a:prstGeom prst="rect">
                <a:avLst/>
              </a:prstGeom>
              <a:noFill/>
              <a:ln>
                <a:solidFill>
                  <a:srgbClr val="6A005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013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6464" y="1615714"/>
            <a:ext cx="775136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www.1ppt.cn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 </a:t>
            </a:r>
            <a:endParaRPr lang="zh-CN" altLang="en-US" sz="133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7146" y="1259175"/>
            <a:ext cx="7837715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ONE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7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87553" y="2220553"/>
            <a:ext cx="2416903" cy="2416903"/>
            <a:chOff x="4887549" y="1124584"/>
            <a:chExt cx="2416902" cy="2416902"/>
          </a:xfrm>
        </p:grpSpPr>
        <p:sp>
          <p:nvSpPr>
            <p:cNvPr id="47" name="文本框 46"/>
            <p:cNvSpPr txBox="1"/>
            <p:nvPr/>
          </p:nvSpPr>
          <p:spPr>
            <a:xfrm>
              <a:off x="4887549" y="1178873"/>
              <a:ext cx="2416902" cy="2308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研究</a:t>
              </a:r>
              <a:endParaRPr lang="en-US" altLang="zh-CN" sz="7200" b="1" dirty="0">
                <a:solidFill>
                  <a:srgbClr val="9E00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72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背景</a:t>
              </a:r>
              <a:endParaRPr lang="en-US" altLang="zh-CN" sz="7200" b="1" dirty="0">
                <a:solidFill>
                  <a:srgbClr val="9E00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87549" y="1124584"/>
              <a:ext cx="2416902" cy="2416902"/>
            </a:xfrm>
            <a:prstGeom prst="rect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898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DevOps</a:t>
            </a:r>
            <a:endParaRPr lang="zh-CN" altLang="en-US" sz="2800" b="1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0801349" y="6405444"/>
            <a:ext cx="1390651" cy="365125"/>
          </a:xfrm>
        </p:spPr>
        <p:txBody>
          <a:bodyPr/>
          <a:lstStyle/>
          <a:p>
            <a:fld id="{51D91E7F-84B6-4064-9D4E-CC7D244BCA04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AA9750-6ABC-4C40-B354-A903708F2F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1444780"/>
            <a:ext cx="8882742" cy="457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823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教学挑战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0330079-5A7E-40B1-AE78-9E5299C0A3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448" y="3695540"/>
            <a:ext cx="2428531" cy="242853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5E0C176E-4769-43EB-9DD6-7DD0A7C1B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192" y="3695541"/>
            <a:ext cx="4844146" cy="2428531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A56A238B-5727-4BEF-B4A2-1FC5BAA298C2}"/>
              </a:ext>
            </a:extLst>
          </p:cNvPr>
          <p:cNvSpPr txBox="1"/>
          <p:nvPr/>
        </p:nvSpPr>
        <p:spPr>
          <a:xfrm>
            <a:off x="6539677" y="221292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技术环境</a:t>
            </a: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894C3452-7461-446B-B3D9-0EAED8ACA6A6}"/>
              </a:ext>
            </a:extLst>
          </p:cNvPr>
          <p:cNvSpPr txBox="1"/>
          <p:nvPr/>
        </p:nvSpPr>
        <p:spPr>
          <a:xfrm>
            <a:off x="1167577" y="2212922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技能需求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4B45043-4076-44F9-8149-4BFE56D14D14}"/>
              </a:ext>
            </a:extLst>
          </p:cNvPr>
          <p:cNvSpPr txBox="1"/>
          <p:nvPr/>
        </p:nvSpPr>
        <p:spPr>
          <a:xfrm>
            <a:off x="3402526" y="273614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注重技能应用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0203B9C1-A11C-4AC5-A909-73F22891E9D8}"/>
              </a:ext>
            </a:extLst>
          </p:cNvPr>
          <p:cNvSpPr txBox="1"/>
          <p:nvPr/>
        </p:nvSpPr>
        <p:spPr>
          <a:xfrm>
            <a:off x="8777528" y="1776741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真实实践环境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D6DA2B14-D3F7-4088-90B3-59D72D9D3880}"/>
              </a:ext>
            </a:extLst>
          </p:cNvPr>
          <p:cNvSpPr txBox="1"/>
          <p:nvPr/>
        </p:nvSpPr>
        <p:spPr>
          <a:xfrm>
            <a:off x="8777528" y="2738608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评估计分机制</a:t>
            </a:r>
          </a:p>
        </p:txBody>
      </p:sp>
      <p:sp>
        <p:nvSpPr>
          <p:cNvPr id="26" name="左大括号 25">
            <a:extLst>
              <a:ext uri="{FF2B5EF4-FFF2-40B4-BE49-F238E27FC236}">
                <a16:creationId xmlns:a16="http://schemas.microsoft.com/office/drawing/2014/main" id="{D317DEE4-3DA4-4B97-814C-D79D7EF4182B}"/>
              </a:ext>
            </a:extLst>
          </p:cNvPr>
          <p:cNvSpPr/>
          <p:nvPr/>
        </p:nvSpPr>
        <p:spPr>
          <a:xfrm>
            <a:off x="3222990" y="2083351"/>
            <a:ext cx="155448" cy="914400"/>
          </a:xfrm>
          <a:prstGeom prst="leftBrace">
            <a:avLst>
              <a:gd name="adj1" fmla="val 65011"/>
              <a:gd name="adj2" fmla="val 50000"/>
            </a:avLst>
          </a:prstGeom>
          <a:ln w="19050">
            <a:solidFill>
              <a:srgbClr val="6A0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椭圆 37">
            <a:extLst>
              <a:ext uri="{FF2B5EF4-FFF2-40B4-BE49-F238E27FC236}">
                <a16:creationId xmlns:a16="http://schemas.microsoft.com/office/drawing/2014/main" id="{E0B47FDB-8D93-49D4-A6F9-1F2EFBC2F331}"/>
              </a:ext>
            </a:extLst>
          </p:cNvPr>
          <p:cNvSpPr/>
          <p:nvPr/>
        </p:nvSpPr>
        <p:spPr>
          <a:xfrm>
            <a:off x="695325" y="2299961"/>
            <a:ext cx="472252" cy="472252"/>
          </a:xfrm>
          <a:prstGeom prst="ellipse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椭圆 38">
            <a:extLst>
              <a:ext uri="{FF2B5EF4-FFF2-40B4-BE49-F238E27FC236}">
                <a16:creationId xmlns:a16="http://schemas.microsoft.com/office/drawing/2014/main" id="{9DF6DA38-3779-4C14-BA54-EC3687823CC5}"/>
              </a:ext>
            </a:extLst>
          </p:cNvPr>
          <p:cNvSpPr/>
          <p:nvPr/>
        </p:nvSpPr>
        <p:spPr>
          <a:xfrm>
            <a:off x="6067425" y="2299961"/>
            <a:ext cx="472252" cy="472252"/>
          </a:xfrm>
          <a:prstGeom prst="ellipse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>
            <a:extLst>
              <a:ext uri="{FF2B5EF4-FFF2-40B4-BE49-F238E27FC236}">
                <a16:creationId xmlns:a16="http://schemas.microsoft.com/office/drawing/2014/main" id="{F963C4F1-20DC-4FC0-A53A-760B576EA340}"/>
              </a:ext>
            </a:extLst>
          </p:cNvPr>
          <p:cNvSpPr txBox="1"/>
          <p:nvPr/>
        </p:nvSpPr>
        <p:spPr>
          <a:xfrm>
            <a:off x="3402526" y="1812812"/>
            <a:ext cx="23391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多种技能混合</a:t>
            </a:r>
          </a:p>
        </p:txBody>
      </p:sp>
      <p:sp>
        <p:nvSpPr>
          <p:cNvPr id="41" name="左大括号 40">
            <a:extLst>
              <a:ext uri="{FF2B5EF4-FFF2-40B4-BE49-F238E27FC236}">
                <a16:creationId xmlns:a16="http://schemas.microsoft.com/office/drawing/2014/main" id="{F68A7025-4187-4B7A-AA56-6B41C47C5953}"/>
              </a:ext>
            </a:extLst>
          </p:cNvPr>
          <p:cNvSpPr/>
          <p:nvPr/>
        </p:nvSpPr>
        <p:spPr>
          <a:xfrm>
            <a:off x="8596541" y="2083351"/>
            <a:ext cx="155448" cy="914400"/>
          </a:xfrm>
          <a:prstGeom prst="leftBrace">
            <a:avLst>
              <a:gd name="adj1" fmla="val 65011"/>
              <a:gd name="adj2" fmla="val 50000"/>
            </a:avLst>
          </a:prstGeom>
          <a:ln w="19050">
            <a:solidFill>
              <a:srgbClr val="6A00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015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研究背景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94C0570C-52D4-4445-9335-5C509EE9EA0D}"/>
              </a:ext>
            </a:extLst>
          </p:cNvPr>
          <p:cNvSpPr txBox="1"/>
          <p:nvPr/>
        </p:nvSpPr>
        <p:spPr>
          <a:xfrm>
            <a:off x="1355995" y="3211819"/>
            <a:ext cx="3858749" cy="2196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提供实践环境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简化环境的使用与配置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提供过程度量与评分机制</a:t>
            </a:r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CCF1EEFF-5F87-423E-8B07-088CC0981D1E}"/>
              </a:ext>
            </a:extLst>
          </p:cNvPr>
          <p:cNvGrpSpPr/>
          <p:nvPr/>
        </p:nvGrpSpPr>
        <p:grpSpPr>
          <a:xfrm>
            <a:off x="1355995" y="1949725"/>
            <a:ext cx="9406985" cy="766694"/>
            <a:chOff x="1394364" y="1536275"/>
            <a:chExt cx="9406985" cy="766694"/>
          </a:xfrm>
        </p:grpSpPr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831F31B2-5C2A-4B5A-BA12-550F8BE556FF}"/>
                </a:ext>
              </a:extLst>
            </p:cNvPr>
            <p:cNvSpPr/>
            <p:nvPr/>
          </p:nvSpPr>
          <p:spPr>
            <a:xfrm>
              <a:off x="1394364" y="1536275"/>
              <a:ext cx="9406985" cy="766694"/>
            </a:xfrm>
            <a:prstGeom prst="rect">
              <a:avLst/>
            </a:prstGeom>
            <a:solidFill>
              <a:srgbClr val="ECECEC"/>
            </a:solidFill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32DB6735-3664-4217-9734-CDAE279EE975}"/>
                </a:ext>
              </a:extLst>
            </p:cNvPr>
            <p:cNvSpPr txBox="1"/>
            <p:nvPr/>
          </p:nvSpPr>
          <p:spPr>
            <a:xfrm>
              <a:off x="1901582" y="1658012"/>
              <a:ext cx="83888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理解</a:t>
              </a:r>
              <a:r>
                <a:rPr lang="en-US" altLang="zh-CN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DevOps</a:t>
              </a:r>
              <a:r>
                <a:rPr lang="zh-CN" altLang="en-US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实践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过程</a:t>
              </a:r>
              <a:r>
                <a:rPr lang="zh-CN" altLang="en-US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以及感受</a:t>
              </a:r>
              <a:r>
                <a:rPr lang="en-US" altLang="zh-CN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DevOps</a:t>
              </a:r>
              <a:r>
                <a:rPr lang="zh-CN" altLang="en-US" sz="2800" b="1" dirty="0">
                  <a:solidFill>
                    <a:srgbClr val="6A005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</a:t>
              </a:r>
              <a:r>
                <a:rPr lang="zh-CN" altLang="en-US" sz="2800" b="1" dirty="0">
                  <a:solidFill>
                    <a:srgbClr val="C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快速迭代</a:t>
              </a:r>
            </a:p>
          </p:txBody>
        </p:sp>
      </p:grpSp>
      <p:sp>
        <p:nvSpPr>
          <p:cNvPr id="22" name="文本框 21">
            <a:extLst>
              <a:ext uri="{FF2B5EF4-FFF2-40B4-BE49-F238E27FC236}">
                <a16:creationId xmlns:a16="http://schemas.microsoft.com/office/drawing/2014/main" id="{D5988A19-3B5A-4D5F-BCDE-2E1A5BCA8C1E}"/>
              </a:ext>
            </a:extLst>
          </p:cNvPr>
          <p:cNvSpPr txBox="1"/>
          <p:nvPr/>
        </p:nvSpPr>
        <p:spPr>
          <a:xfrm>
            <a:off x="7396261" y="3211819"/>
            <a:ext cx="237757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真实实践环境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技能需求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n"/>
            </a:pPr>
            <a:r>
              <a:rPr lang="zh-CN" altLang="en-US" sz="2400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评估计分机制</a:t>
            </a:r>
            <a:endParaRPr lang="en-US" altLang="zh-CN" sz="2400" dirty="0">
              <a:solidFill>
                <a:srgbClr val="6A005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7F16439E-398F-4043-8D68-AE45BD4661A6}"/>
              </a:ext>
            </a:extLst>
          </p:cNvPr>
          <p:cNvGrpSpPr/>
          <p:nvPr/>
        </p:nvGrpSpPr>
        <p:grpSpPr>
          <a:xfrm>
            <a:off x="5902719" y="3562454"/>
            <a:ext cx="805566" cy="1706627"/>
            <a:chOff x="5902719" y="3562454"/>
            <a:chExt cx="805566" cy="1706627"/>
          </a:xfrm>
        </p:grpSpPr>
        <p:sp>
          <p:nvSpPr>
            <p:cNvPr id="6" name="箭头: 右 5">
              <a:extLst>
                <a:ext uri="{FF2B5EF4-FFF2-40B4-BE49-F238E27FC236}">
                  <a16:creationId xmlns:a16="http://schemas.microsoft.com/office/drawing/2014/main" id="{F40E6BF7-A49B-4FDC-87C2-E8CDDABD75AF}"/>
                </a:ext>
              </a:extLst>
            </p:cNvPr>
            <p:cNvSpPr/>
            <p:nvPr/>
          </p:nvSpPr>
          <p:spPr>
            <a:xfrm>
              <a:off x="5902719" y="3562454"/>
              <a:ext cx="805566" cy="211015"/>
            </a:xfrm>
            <a:prstGeom prst="rightArrow">
              <a:avLst>
                <a:gd name="adj1" fmla="val 50000"/>
                <a:gd name="adj2" fmla="val 101157"/>
              </a:avLst>
            </a:prstGeom>
            <a:solidFill>
              <a:srgbClr val="6A00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箭头: 右 26">
              <a:extLst>
                <a:ext uri="{FF2B5EF4-FFF2-40B4-BE49-F238E27FC236}">
                  <a16:creationId xmlns:a16="http://schemas.microsoft.com/office/drawing/2014/main" id="{5430D9BA-D567-42EB-907A-9280EAE41BA7}"/>
                </a:ext>
              </a:extLst>
            </p:cNvPr>
            <p:cNvSpPr/>
            <p:nvPr/>
          </p:nvSpPr>
          <p:spPr>
            <a:xfrm>
              <a:off x="5902719" y="4310260"/>
              <a:ext cx="805566" cy="211015"/>
            </a:xfrm>
            <a:prstGeom prst="rightArrow">
              <a:avLst>
                <a:gd name="adj1" fmla="val 50000"/>
                <a:gd name="adj2" fmla="val 101157"/>
              </a:avLst>
            </a:prstGeom>
            <a:solidFill>
              <a:srgbClr val="6A00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箭头: 右 27">
              <a:extLst>
                <a:ext uri="{FF2B5EF4-FFF2-40B4-BE49-F238E27FC236}">
                  <a16:creationId xmlns:a16="http://schemas.microsoft.com/office/drawing/2014/main" id="{668AD7A3-8B0E-4659-9559-896B3604440C}"/>
                </a:ext>
              </a:extLst>
            </p:cNvPr>
            <p:cNvSpPr/>
            <p:nvPr/>
          </p:nvSpPr>
          <p:spPr>
            <a:xfrm>
              <a:off x="5902719" y="5058066"/>
              <a:ext cx="805566" cy="211015"/>
            </a:xfrm>
            <a:prstGeom prst="rightArrow">
              <a:avLst>
                <a:gd name="adj1" fmla="val 50000"/>
                <a:gd name="adj2" fmla="val 101157"/>
              </a:avLst>
            </a:prstGeom>
            <a:solidFill>
              <a:srgbClr val="6A005F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205834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96464" y="1615714"/>
            <a:ext cx="775136" cy="419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www.1ppt.com/moban/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行业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www.1ppt.com/hangye/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节日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模板：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www.1ppt.com/jieri/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素材下载：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www.1ppt.com/sucai/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背景图片：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www.1ppt.com/beijing/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图表下载：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www.1ppt.com/tubiao/    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优秀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www.1ppt.com/xiazai/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www.1ppt.com/powerpoint/      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Word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 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www.1ppt.com/word/              Excel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教程：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www.1ppt.com/excel/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资料下载：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www.1ppt.com/ziliao/        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课件下载：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www.1ppt.com/kejian/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范文下载：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www.1ppt.com/fanwen/             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试卷下载：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www.1ppt.com/shiti/  </a:t>
            </a:r>
          </a:p>
          <a:p>
            <a:pPr defTabSz="914354">
              <a:defRPr/>
            </a:pPr>
            <a:r>
              <a:rPr lang="zh-CN" altLang="en-US" sz="133" kern="0" dirty="0">
                <a:solidFill>
                  <a:sysClr val="window" lastClr="FFFFFF"/>
                </a:solidFill>
              </a:rPr>
              <a:t>教案下载：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www.1ppt.com/jiaoan/        PPT</a:t>
            </a:r>
            <a:r>
              <a:rPr lang="zh-CN" altLang="en-US" sz="133" kern="0" dirty="0">
                <a:solidFill>
                  <a:sysClr val="window" lastClr="FFFFFF"/>
                </a:solidFill>
              </a:rPr>
              <a:t>论坛：</a:t>
            </a:r>
            <a:r>
              <a:rPr lang="en-US" altLang="zh-CN" sz="133" kern="0" dirty="0">
                <a:solidFill>
                  <a:sysClr val="window" lastClr="FFFFFF"/>
                </a:solidFill>
              </a:rPr>
              <a:t>www.1ppt.cn</a:t>
            </a:r>
          </a:p>
          <a:p>
            <a:pPr defTabSz="914354">
              <a:defRPr/>
            </a:pPr>
            <a:r>
              <a:rPr lang="en-US" altLang="zh-CN" sz="133" kern="0" dirty="0">
                <a:solidFill>
                  <a:sysClr val="window" lastClr="FFFFFF"/>
                </a:solidFill>
              </a:rPr>
              <a:t> </a:t>
            </a:r>
            <a:endParaRPr lang="zh-CN" altLang="en-US" sz="133" kern="0" dirty="0">
              <a:solidFill>
                <a:sysClr val="window" lastClr="FFFFFF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177146" y="1259175"/>
            <a:ext cx="7837715" cy="433965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</a:t>
            </a:r>
          </a:p>
          <a:p>
            <a:pPr algn="ctr"/>
            <a:r>
              <a:rPr lang="en-US" altLang="zh-CN" sz="13800" b="1" dirty="0">
                <a:solidFill>
                  <a:schemeClr val="tx1">
                    <a:lumMod val="50000"/>
                    <a:lumOff val="50000"/>
                    <a:alpha val="23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TWO</a:t>
            </a:r>
          </a:p>
        </p:txBody>
      </p:sp>
      <p:sp>
        <p:nvSpPr>
          <p:cNvPr id="50" name="矩形 49"/>
          <p:cNvSpPr/>
          <p:nvPr/>
        </p:nvSpPr>
        <p:spPr>
          <a:xfrm>
            <a:off x="-1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/>
        </p:nvSpPr>
        <p:spPr>
          <a:xfrm>
            <a:off x="8975727" y="0"/>
            <a:ext cx="3216275" cy="6858000"/>
          </a:xfrm>
          <a:prstGeom prst="rect">
            <a:avLst/>
          </a:prstGeom>
          <a:solidFill>
            <a:srgbClr val="6A00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887553" y="2220553"/>
            <a:ext cx="2416903" cy="2416903"/>
            <a:chOff x="4887549" y="1124584"/>
            <a:chExt cx="2416902" cy="2416902"/>
          </a:xfrm>
        </p:grpSpPr>
        <p:sp>
          <p:nvSpPr>
            <p:cNvPr id="47" name="文本框 46"/>
            <p:cNvSpPr txBox="1"/>
            <p:nvPr/>
          </p:nvSpPr>
          <p:spPr>
            <a:xfrm>
              <a:off x="4887549" y="1178873"/>
              <a:ext cx="2416902" cy="2308323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7200" b="1" dirty="0">
                  <a:solidFill>
                    <a:srgbClr val="9E008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模型设计</a:t>
              </a:r>
              <a:endParaRPr lang="en-US" altLang="zh-CN" sz="7200" b="1" dirty="0">
                <a:solidFill>
                  <a:srgbClr val="9E008F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" name="矩形 1"/>
            <p:cNvSpPr/>
            <p:nvPr/>
          </p:nvSpPr>
          <p:spPr>
            <a:xfrm>
              <a:off x="4887549" y="1124584"/>
              <a:ext cx="2416902" cy="2416902"/>
            </a:xfrm>
            <a:prstGeom prst="rect">
              <a:avLst/>
            </a:prstGeom>
            <a:noFill/>
            <a:ln>
              <a:solidFill>
                <a:srgbClr val="6A005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88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实践流程</a:t>
            </a: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04EFFB92-EFF1-4256-BED0-AEF95C5958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65" y="1333497"/>
            <a:ext cx="1704816" cy="968427"/>
          </a:xfrm>
          <a:prstGeom prst="rect">
            <a:avLst/>
          </a:prstGeom>
        </p:spPr>
      </p:pic>
      <p:sp>
        <p:nvSpPr>
          <p:cNvPr id="11" name="箭头: 下 10">
            <a:extLst>
              <a:ext uri="{FF2B5EF4-FFF2-40B4-BE49-F238E27FC236}">
                <a16:creationId xmlns:a16="http://schemas.microsoft.com/office/drawing/2014/main" id="{6F4EF3C5-4F48-4276-8746-862358A608B2}"/>
              </a:ext>
            </a:extLst>
          </p:cNvPr>
          <p:cNvSpPr/>
          <p:nvPr/>
        </p:nvSpPr>
        <p:spPr>
          <a:xfrm>
            <a:off x="1951872" y="2933700"/>
            <a:ext cx="216000" cy="1382982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82B098-FDC3-44F9-93D3-B5A99E2658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2937" y="4316682"/>
            <a:ext cx="1923342" cy="171742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DFA7BD69-7744-40CC-A51E-0C870CFD2A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18049" y="985602"/>
            <a:ext cx="1729718" cy="1577175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219F8C6-9FE2-4AEF-874F-C0F9738F05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32772" y="4502657"/>
            <a:ext cx="1842602" cy="153145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3FBD0B2-7A61-4E15-AC6B-839ED6051D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4158" y="4320791"/>
            <a:ext cx="1872760" cy="1713316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2708942E-11F4-4656-A042-CB8F37A3C0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4754" y="985602"/>
            <a:ext cx="2299881" cy="1580236"/>
          </a:xfrm>
          <a:prstGeom prst="rect">
            <a:avLst/>
          </a:prstGeom>
        </p:spPr>
      </p:pic>
      <p:sp>
        <p:nvSpPr>
          <p:cNvPr id="18" name="箭头: 下 17">
            <a:extLst>
              <a:ext uri="{FF2B5EF4-FFF2-40B4-BE49-F238E27FC236}">
                <a16:creationId xmlns:a16="http://schemas.microsoft.com/office/drawing/2014/main" id="{E1920EFD-1F1F-4AE4-94C1-07B3A1F736F7}"/>
              </a:ext>
            </a:extLst>
          </p:cNvPr>
          <p:cNvSpPr/>
          <p:nvPr/>
        </p:nvSpPr>
        <p:spPr>
          <a:xfrm rot="16200000">
            <a:off x="4131766" y="4422199"/>
            <a:ext cx="216000" cy="1692366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3" name="箭头: 下 22">
            <a:extLst>
              <a:ext uri="{FF2B5EF4-FFF2-40B4-BE49-F238E27FC236}">
                <a16:creationId xmlns:a16="http://schemas.microsoft.com/office/drawing/2014/main" id="{94431C7D-94F2-4491-8BDB-B9F54080BA96}"/>
              </a:ext>
            </a:extLst>
          </p:cNvPr>
          <p:cNvSpPr/>
          <p:nvPr/>
        </p:nvSpPr>
        <p:spPr>
          <a:xfrm rot="10800000">
            <a:off x="6332538" y="2779493"/>
            <a:ext cx="216000" cy="1259943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5" name="箭头: 下 24">
            <a:extLst>
              <a:ext uri="{FF2B5EF4-FFF2-40B4-BE49-F238E27FC236}">
                <a16:creationId xmlns:a16="http://schemas.microsoft.com/office/drawing/2014/main" id="{5D4367DB-027A-4BDB-982F-53BB7EE56F68}"/>
              </a:ext>
            </a:extLst>
          </p:cNvPr>
          <p:cNvSpPr/>
          <p:nvPr/>
        </p:nvSpPr>
        <p:spPr>
          <a:xfrm rot="16200000">
            <a:off x="8248342" y="1245599"/>
            <a:ext cx="216000" cy="1155558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6" name="箭头: 下 25">
            <a:extLst>
              <a:ext uri="{FF2B5EF4-FFF2-40B4-BE49-F238E27FC236}">
                <a16:creationId xmlns:a16="http://schemas.microsoft.com/office/drawing/2014/main" id="{C6DA6B41-9C18-45A1-8697-FECFDCE2E951}"/>
              </a:ext>
            </a:extLst>
          </p:cNvPr>
          <p:cNvSpPr/>
          <p:nvPr/>
        </p:nvSpPr>
        <p:spPr>
          <a:xfrm>
            <a:off x="9776407" y="2779493"/>
            <a:ext cx="216000" cy="1537189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27" name="箭头: 下 26">
            <a:extLst>
              <a:ext uri="{FF2B5EF4-FFF2-40B4-BE49-F238E27FC236}">
                <a16:creationId xmlns:a16="http://schemas.microsoft.com/office/drawing/2014/main" id="{162890F9-2C1A-46DE-834F-F663553C218E}"/>
              </a:ext>
            </a:extLst>
          </p:cNvPr>
          <p:cNvSpPr/>
          <p:nvPr/>
        </p:nvSpPr>
        <p:spPr>
          <a:xfrm rot="7998518">
            <a:off x="4247353" y="1763146"/>
            <a:ext cx="216000" cy="3082815"/>
          </a:xfrm>
          <a:prstGeom prst="downArrow">
            <a:avLst/>
          </a:prstGeom>
          <a:solidFill>
            <a:srgbClr val="870078">
              <a:alpha val="7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72C59CC9-F924-4EC2-A856-FF4CEEE824E4}"/>
              </a:ext>
            </a:extLst>
          </p:cNvPr>
          <p:cNvSpPr txBox="1"/>
          <p:nvPr/>
        </p:nvSpPr>
        <p:spPr>
          <a:xfrm>
            <a:off x="544114" y="3440525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② 提交代码</a:t>
            </a: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FBCB01DD-095B-4C57-87AC-B4EEF3634084}"/>
              </a:ext>
            </a:extLst>
          </p:cNvPr>
          <p:cNvSpPr txBox="1"/>
          <p:nvPr/>
        </p:nvSpPr>
        <p:spPr>
          <a:xfrm>
            <a:off x="6548538" y="3224798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④ 测试</a:t>
            </a: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2621C76E-1B24-4433-8CAD-5E6B2B475F00}"/>
              </a:ext>
            </a:extLst>
          </p:cNvPr>
          <p:cNvSpPr txBox="1"/>
          <p:nvPr/>
        </p:nvSpPr>
        <p:spPr>
          <a:xfrm>
            <a:off x="3766719" y="4791049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③ 触发</a:t>
            </a: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A653FC17-AC2C-410B-AFF3-EE12CE8E2AB3}"/>
              </a:ext>
            </a:extLst>
          </p:cNvPr>
          <p:cNvSpPr txBox="1"/>
          <p:nvPr/>
        </p:nvSpPr>
        <p:spPr>
          <a:xfrm>
            <a:off x="7883295" y="1346046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⑤ 构建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4B80A413-7363-46FC-B274-2C9F476BAFA1}"/>
              </a:ext>
            </a:extLst>
          </p:cNvPr>
          <p:cNvSpPr txBox="1"/>
          <p:nvPr/>
        </p:nvSpPr>
        <p:spPr>
          <a:xfrm>
            <a:off x="9992407" y="3363421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⑥ 部署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13D1ACC5-E4CF-41FD-8077-FBFDDBF48B40}"/>
              </a:ext>
            </a:extLst>
          </p:cNvPr>
          <p:cNvSpPr txBox="1"/>
          <p:nvPr/>
        </p:nvSpPr>
        <p:spPr>
          <a:xfrm>
            <a:off x="3886996" y="2488000"/>
            <a:ext cx="1407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⑦ 反馈结果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BECD9CC0-B20A-4F33-84A9-6EB795BF9F97}"/>
              </a:ext>
            </a:extLst>
          </p:cNvPr>
          <p:cNvSpPr txBox="1"/>
          <p:nvPr/>
        </p:nvSpPr>
        <p:spPr>
          <a:xfrm>
            <a:off x="1584070" y="2361353"/>
            <a:ext cx="94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① 编码</a:t>
            </a:r>
          </a:p>
        </p:txBody>
      </p:sp>
    </p:spTree>
    <p:extLst>
      <p:ext uri="{BB962C8B-B14F-4D97-AF65-F5344CB8AC3E}">
        <p14:creationId xmlns:p14="http://schemas.microsoft.com/office/powerpoint/2010/main" val="4290524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>
            <a:extLst>
              <a:ext uri="{FF2B5EF4-FFF2-40B4-BE49-F238E27FC236}">
                <a16:creationId xmlns:a16="http://schemas.microsoft.com/office/drawing/2014/main" id="{8AF543F2-E357-477C-BC35-3CC7E102C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91E7F-84B6-4064-9D4E-CC7D244BCA04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9488F22-D497-471F-8F94-B87BD1043612}"/>
              </a:ext>
            </a:extLst>
          </p:cNvPr>
          <p:cNvSpPr txBox="1"/>
          <p:nvPr/>
        </p:nvSpPr>
        <p:spPr>
          <a:xfrm>
            <a:off x="695325" y="287665"/>
            <a:ext cx="5400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模型设计 </a:t>
            </a:r>
            <a:r>
              <a:rPr lang="en-US" altLang="zh-CN" sz="28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· </a:t>
            </a:r>
            <a:r>
              <a:rPr lang="en-US" altLang="zh-CN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DOPCSM</a:t>
            </a:r>
            <a:r>
              <a:rPr lang="zh-CN" altLang="en-US" sz="2800" b="1" dirty="0">
                <a:solidFill>
                  <a:srgbClr val="6A005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模型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ED3A1195-C891-4AAF-A107-CDB6D7EDE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821" y="1819944"/>
            <a:ext cx="7724358" cy="4585500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D900C5B-C3E0-4E6E-8DFD-89B986BC4A5E}"/>
              </a:ext>
            </a:extLst>
          </p:cNvPr>
          <p:cNvSpPr txBox="1"/>
          <p:nvPr/>
        </p:nvSpPr>
        <p:spPr>
          <a:xfrm>
            <a:off x="2075315" y="1069193"/>
            <a:ext cx="8041369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altLang="zh-CN" sz="2600" b="1" dirty="0">
                <a:solidFill>
                  <a:srgbClr val="6A005F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DevOps Process Capability Support Model (DOPCSM)</a:t>
            </a:r>
            <a:endParaRPr lang="zh-CN" altLang="en-US" sz="2600" b="1" dirty="0">
              <a:solidFill>
                <a:srgbClr val="6A005F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7996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Office 主题">
  <a:themeElements>
    <a:clrScheme name="工大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53A3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onsolas-Verdana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1657</TotalTime>
  <Words>1286</Words>
  <Application>Microsoft Office PowerPoint</Application>
  <PresentationFormat>宽屏</PresentationFormat>
  <Paragraphs>177</Paragraphs>
  <Slides>18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华文楷体</vt:lpstr>
      <vt:lpstr>宋体</vt:lpstr>
      <vt:lpstr>微软雅黑</vt:lpstr>
      <vt:lpstr>Arial</vt:lpstr>
      <vt:lpstr>Calibri</vt:lpstr>
      <vt:lpstr>Consolas</vt:lpstr>
      <vt:lpstr>Times New Roman</vt:lpstr>
      <vt:lpstr>Verdana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第一PPT模板网-WWW.1PPT.COM</dc:creator>
  <dc:description>第一PPT模板网-WWW.1PPT.COM</dc:description>
  <cp:lastModifiedBy>Samuel Garcia</cp:lastModifiedBy>
  <cp:revision>438</cp:revision>
  <dcterms:created xsi:type="dcterms:W3CDTF">2015-10-24T01:57:14Z</dcterms:created>
  <dcterms:modified xsi:type="dcterms:W3CDTF">2017-11-03T17:09:28Z</dcterms:modified>
  <cp:category>第一PPT模板网-WWW.1PPT.COM</cp:category>
</cp:coreProperties>
</file>