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7" r:id="rId4"/>
    <p:sldId id="277" r:id="rId5"/>
    <p:sldId id="303" r:id="rId6"/>
    <p:sldId id="304" r:id="rId7"/>
    <p:sldId id="291" r:id="rId8"/>
    <p:sldId id="293" r:id="rId9"/>
    <p:sldId id="299" r:id="rId10"/>
    <p:sldId id="294" r:id="rId11"/>
    <p:sldId id="301" r:id="rId12"/>
    <p:sldId id="305" r:id="rId13"/>
    <p:sldId id="298" r:id="rId14"/>
    <p:sldId id="302" r:id="rId15"/>
    <p:sldId id="306" r:id="rId16"/>
    <p:sldId id="296" r:id="rId17"/>
    <p:sldId id="307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uel Garcia" initials="SG" lastIdx="1" clrIdx="0">
    <p:extLst>
      <p:ext uri="{19B8F6BF-5375-455C-9EA6-DF929625EA0E}">
        <p15:presenceInfo xmlns:p15="http://schemas.microsoft.com/office/powerpoint/2012/main" userId="a1f7796647ec1a4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005F"/>
    <a:srgbClr val="870078"/>
    <a:srgbClr val="DB6B9E"/>
    <a:srgbClr val="BFBFBF"/>
    <a:srgbClr val="46B864"/>
    <a:srgbClr val="2894B6"/>
    <a:srgbClr val="1F738D"/>
    <a:srgbClr val="DA00C5"/>
    <a:srgbClr val="FFD1FB"/>
    <a:srgbClr val="FFE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54" autoAdjust="0"/>
    <p:restoredTop sz="86883" autoAdjust="0"/>
  </p:normalViewPr>
  <p:slideViewPr>
    <p:cSldViewPr snapToGrid="0" showGuides="1">
      <p:cViewPr varScale="1">
        <p:scale>
          <a:sx n="119" d="100"/>
          <a:sy n="119" d="100"/>
        </p:scale>
        <p:origin x="264" y="11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3360"/>
    </p:cViewPr>
  </p:sorterViewPr>
  <p:notesViewPr>
    <p:cSldViewPr snapToGrid="0">
      <p:cViewPr varScale="1">
        <p:scale>
          <a:sx n="72" d="100"/>
          <a:sy n="72" d="100"/>
        </p:scale>
        <p:origin x="301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905509AF-FFFE-40E2-ACCC-D94A42824C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9924B17-223D-462C-A63A-C3C56A006A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7D45F-9B06-4FD6-B80D-63AF92FC02D4}" type="datetimeFigureOut">
              <a:rPr lang="zh-CN" altLang="en-US" smtClean="0"/>
              <a:t>18/11/8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F2CCF11-9C79-4761-9F00-C8870F6164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934F1-5308-4C99-BEF9-29253D9CE9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3F7F3-BE4C-4D86-9918-24458AE0A2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524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F98C7-9395-4E9A-96EC-DE4C39432AA7}" type="datetimeFigureOut">
              <a:rPr lang="zh-CN" altLang="en-US" smtClean="0"/>
              <a:t>18/11/8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64DB0-CCE3-4363-801A-A01AADC639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362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56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71325" y="387275"/>
            <a:ext cx="324000" cy="324000"/>
          </a:xfrm>
          <a:prstGeom prst="rect">
            <a:avLst/>
          </a:prstGeom>
          <a:solidFill>
            <a:srgbClr val="870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/>
          <p:cNvSpPr/>
          <p:nvPr userDrawn="1"/>
        </p:nvSpPr>
        <p:spPr>
          <a:xfrm>
            <a:off x="119325" y="135275"/>
            <a:ext cx="252000" cy="252000"/>
          </a:xfrm>
          <a:prstGeom prst="rect">
            <a:avLst/>
          </a:prstGeom>
          <a:solidFill>
            <a:srgbClr val="6A0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11226675" y="6318000"/>
            <a:ext cx="540000" cy="540000"/>
          </a:xfrm>
          <a:prstGeom prst="rect">
            <a:avLst/>
          </a:prstGeom>
          <a:solidFill>
            <a:srgbClr val="6A0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10801349" y="6405444"/>
            <a:ext cx="1390651" cy="365125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fld id="{51D91E7F-84B6-4064-9D4E-CC7D244BCA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5E784F-FEC6-4036-BB90-CF036E251B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5" y="6409078"/>
            <a:ext cx="1136719" cy="36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9" userDrawn="1">
          <p15:clr>
            <a:srgbClr val="FBAE40"/>
          </p15:clr>
        </p15:guide>
        <p15:guide id="4" pos="7243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6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4C821-51AF-415E-BF5B-CDCDE3466362}" type="datetime1">
              <a:rPr lang="zh-CN" altLang="en-US" smtClean="0"/>
              <a:t>18/11/8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91E7F-84B6-4064-9D4E-CC7D244BCA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6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9.emf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0.emf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3667640"/>
            <a:ext cx="12192000" cy="518887"/>
          </a:xfrm>
          <a:prstGeom prst="rect">
            <a:avLst/>
          </a:prstGeom>
          <a:solidFill>
            <a:srgbClr val="453D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0" y="2695184"/>
            <a:ext cx="12192000" cy="972457"/>
          </a:xfrm>
          <a:prstGeom prst="rect">
            <a:avLst/>
          </a:prstGeom>
          <a:solidFill>
            <a:srgbClr val="6A0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040019" y="2904412"/>
            <a:ext cx="944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chemeClr val="bg1"/>
                </a:solidFill>
              </a:rPr>
              <a:t>DevOpsEnvy</a:t>
            </a:r>
            <a:r>
              <a:rPr lang="en-US" altLang="zh-CN" sz="3000" b="1" dirty="0">
                <a:solidFill>
                  <a:schemeClr val="bg1"/>
                </a:solidFill>
              </a:rPr>
              <a:t>: An Education Support System for DevOps</a:t>
            </a:r>
            <a:endParaRPr lang="zh-CN" altLang="en-US" sz="3000" b="1" dirty="0">
              <a:solidFill>
                <a:schemeClr val="bg1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3D75939-114B-4839-B0C9-2B8475E4B269}"/>
              </a:ext>
            </a:extLst>
          </p:cNvPr>
          <p:cNvGrpSpPr/>
          <p:nvPr/>
        </p:nvGrpSpPr>
        <p:grpSpPr>
          <a:xfrm>
            <a:off x="10910985" y="1963404"/>
            <a:ext cx="576000" cy="576000"/>
            <a:chOff x="10920675" y="2008140"/>
            <a:chExt cx="576000" cy="576000"/>
          </a:xfrm>
        </p:grpSpPr>
        <p:sp>
          <p:nvSpPr>
            <p:cNvPr id="15" name="矩形 14"/>
            <p:cNvSpPr/>
            <p:nvPr/>
          </p:nvSpPr>
          <p:spPr>
            <a:xfrm>
              <a:off x="11172675" y="2260140"/>
              <a:ext cx="324000" cy="324000"/>
            </a:xfrm>
            <a:prstGeom prst="rect">
              <a:avLst/>
            </a:prstGeom>
            <a:solidFill>
              <a:srgbClr val="8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0675" y="2008140"/>
              <a:ext cx="252000" cy="252000"/>
            </a:xfrm>
            <a:prstGeom prst="rect">
              <a:avLst/>
            </a:prstGeom>
            <a:solidFill>
              <a:srgbClr val="6A00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040019" y="3727028"/>
            <a:ext cx="9446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Guoping</a:t>
            </a:r>
            <a:r>
              <a:rPr lang="en-US" altLang="zh-CN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Rong</a:t>
            </a:r>
            <a:r>
              <a:rPr lang="en-US" altLang="zh-CN" sz="2000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Shenghui</a:t>
            </a:r>
            <a:r>
              <a:rPr lang="en-US" altLang="zh-CN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Gu, He Zhang, Dong Shao</a:t>
            </a:r>
            <a:endParaRPr lang="zh-CN" altLang="en-U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Freeform 5"/>
          <p:cNvSpPr>
            <a:spLocks noEditPoints="1"/>
          </p:cNvSpPr>
          <p:nvPr/>
        </p:nvSpPr>
        <p:spPr bwMode="auto">
          <a:xfrm>
            <a:off x="11486985" y="2931147"/>
            <a:ext cx="555624" cy="489479"/>
          </a:xfrm>
          <a:custGeom>
            <a:avLst/>
            <a:gdLst>
              <a:gd name="T0" fmla="*/ 17 w 68"/>
              <a:gd name="T1" fmla="*/ 26 h 60"/>
              <a:gd name="T2" fmla="*/ 33 w 68"/>
              <a:gd name="T3" fmla="*/ 31 h 60"/>
              <a:gd name="T4" fmla="*/ 33 w 68"/>
              <a:gd name="T5" fmla="*/ 31 h 60"/>
              <a:gd name="T6" fmla="*/ 49 w 68"/>
              <a:gd name="T7" fmla="*/ 26 h 60"/>
              <a:gd name="T8" fmla="*/ 34 w 68"/>
              <a:gd name="T9" fmla="*/ 18 h 60"/>
              <a:gd name="T10" fmla="*/ 59 w 68"/>
              <a:gd name="T11" fmla="*/ 16 h 60"/>
              <a:gd name="T12" fmla="*/ 55 w 68"/>
              <a:gd name="T13" fmla="*/ 23 h 60"/>
              <a:gd name="T14" fmla="*/ 56 w 68"/>
              <a:gd name="T15" fmla="*/ 15 h 60"/>
              <a:gd name="T16" fmla="*/ 56 w 68"/>
              <a:gd name="T17" fmla="*/ 12 h 60"/>
              <a:gd name="T18" fmla="*/ 52 w 68"/>
              <a:gd name="T19" fmla="*/ 23 h 60"/>
              <a:gd name="T20" fmla="*/ 68 w 68"/>
              <a:gd name="T21" fmla="*/ 32 h 60"/>
              <a:gd name="T22" fmla="*/ 68 w 68"/>
              <a:gd name="T23" fmla="*/ 34 h 60"/>
              <a:gd name="T24" fmla="*/ 67 w 68"/>
              <a:gd name="T25" fmla="*/ 34 h 60"/>
              <a:gd name="T26" fmla="*/ 29 w 68"/>
              <a:gd name="T27" fmla="*/ 50 h 60"/>
              <a:gd name="T28" fmla="*/ 68 w 68"/>
              <a:gd name="T29" fmla="*/ 45 h 60"/>
              <a:gd name="T30" fmla="*/ 30 w 68"/>
              <a:gd name="T31" fmla="*/ 60 h 60"/>
              <a:gd name="T32" fmla="*/ 28 w 68"/>
              <a:gd name="T33" fmla="*/ 59 h 60"/>
              <a:gd name="T34" fmla="*/ 3 w 68"/>
              <a:gd name="T35" fmla="*/ 25 h 60"/>
              <a:gd name="T36" fmla="*/ 14 w 68"/>
              <a:gd name="T37" fmla="*/ 23 h 60"/>
              <a:gd name="T38" fmla="*/ 1 w 68"/>
              <a:gd name="T39" fmla="*/ 10 h 60"/>
              <a:gd name="T40" fmla="*/ 32 w 68"/>
              <a:gd name="T41" fmla="*/ 0 h 60"/>
              <a:gd name="T42" fmla="*/ 65 w 68"/>
              <a:gd name="T43" fmla="*/ 9 h 60"/>
              <a:gd name="T44" fmla="*/ 59 w 68"/>
              <a:gd name="T45" fmla="*/ 14 h 60"/>
              <a:gd name="T46" fmla="*/ 59 w 68"/>
              <a:gd name="T47" fmla="*/ 16 h 60"/>
              <a:gd name="T48" fmla="*/ 58 w 68"/>
              <a:gd name="T49" fmla="*/ 9 h 60"/>
              <a:gd name="T50" fmla="*/ 33 w 68"/>
              <a:gd name="T51" fmla="*/ 4 h 60"/>
              <a:gd name="T52" fmla="*/ 33 w 68"/>
              <a:gd name="T53" fmla="*/ 8 h 60"/>
              <a:gd name="T54" fmla="*/ 54 w 68"/>
              <a:gd name="T55" fmla="*/ 10 h 60"/>
              <a:gd name="T56" fmla="*/ 32 w 68"/>
              <a:gd name="T57" fmla="*/ 53 h 60"/>
              <a:gd name="T58" fmla="*/ 67 w 68"/>
              <a:gd name="T59" fmla="*/ 42 h 60"/>
              <a:gd name="T60" fmla="*/ 32 w 68"/>
              <a:gd name="T61" fmla="*/ 49 h 60"/>
              <a:gd name="T62" fmla="*/ 67 w 68"/>
              <a:gd name="T63" fmla="*/ 40 h 60"/>
              <a:gd name="T64" fmla="*/ 32 w 68"/>
              <a:gd name="T65" fmla="*/ 49 h 60"/>
              <a:gd name="T66" fmla="*/ 32 w 68"/>
              <a:gd name="T67" fmla="*/ 47 h 60"/>
              <a:gd name="T68" fmla="*/ 67 w 68"/>
              <a:gd name="T69" fmla="*/ 3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8" h="60">
                <a:moveTo>
                  <a:pt x="17" y="14"/>
                </a:move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8" y="27"/>
                  <a:pt x="18" y="27"/>
                </a:cubicBezTo>
                <a:cubicBezTo>
                  <a:pt x="22" y="28"/>
                  <a:pt x="29" y="31"/>
                  <a:pt x="33" y="31"/>
                </a:cubicBezTo>
                <a:cubicBezTo>
                  <a:pt x="33" y="31"/>
                  <a:pt x="33" y="31"/>
                  <a:pt x="33" y="31"/>
                </a:cubicBezTo>
                <a:cubicBezTo>
                  <a:pt x="33" y="31"/>
                  <a:pt x="33" y="31"/>
                  <a:pt x="33" y="31"/>
                </a:cubicBezTo>
                <a:cubicBezTo>
                  <a:pt x="36" y="31"/>
                  <a:pt x="39" y="30"/>
                  <a:pt x="41" y="30"/>
                </a:cubicBezTo>
                <a:cubicBezTo>
                  <a:pt x="45" y="29"/>
                  <a:pt x="47" y="27"/>
                  <a:pt x="49" y="26"/>
                </a:cubicBezTo>
                <a:cubicBezTo>
                  <a:pt x="49" y="14"/>
                  <a:pt x="49" y="14"/>
                  <a:pt x="49" y="14"/>
                </a:cubicBezTo>
                <a:cubicBezTo>
                  <a:pt x="34" y="18"/>
                  <a:pt x="34" y="18"/>
                  <a:pt x="34" y="18"/>
                </a:cubicBezTo>
                <a:cubicBezTo>
                  <a:pt x="17" y="14"/>
                  <a:pt x="17" y="14"/>
                  <a:pt x="17" y="14"/>
                </a:cubicBezTo>
                <a:close/>
                <a:moveTo>
                  <a:pt x="59" y="16"/>
                </a:moveTo>
                <a:cubicBezTo>
                  <a:pt x="61" y="23"/>
                  <a:pt x="61" y="23"/>
                  <a:pt x="61" y="23"/>
                </a:cubicBezTo>
                <a:cubicBezTo>
                  <a:pt x="59" y="25"/>
                  <a:pt x="57" y="25"/>
                  <a:pt x="55" y="23"/>
                </a:cubicBezTo>
                <a:cubicBezTo>
                  <a:pt x="56" y="16"/>
                  <a:pt x="56" y="16"/>
                  <a:pt x="56" y="16"/>
                </a:cubicBezTo>
                <a:cubicBezTo>
                  <a:pt x="56" y="16"/>
                  <a:pt x="56" y="16"/>
                  <a:pt x="56" y="15"/>
                </a:cubicBezTo>
                <a:cubicBezTo>
                  <a:pt x="56" y="15"/>
                  <a:pt x="56" y="14"/>
                  <a:pt x="56" y="14"/>
                </a:cubicBezTo>
                <a:cubicBezTo>
                  <a:pt x="56" y="12"/>
                  <a:pt x="56" y="12"/>
                  <a:pt x="56" y="12"/>
                </a:cubicBezTo>
                <a:cubicBezTo>
                  <a:pt x="52" y="13"/>
                  <a:pt x="52" y="13"/>
                  <a:pt x="52" y="13"/>
                </a:cubicBezTo>
                <a:cubicBezTo>
                  <a:pt x="52" y="23"/>
                  <a:pt x="52" y="23"/>
                  <a:pt x="52" y="23"/>
                </a:cubicBezTo>
                <a:cubicBezTo>
                  <a:pt x="68" y="30"/>
                  <a:pt x="68" y="30"/>
                  <a:pt x="68" y="30"/>
                </a:cubicBezTo>
                <a:cubicBezTo>
                  <a:pt x="68" y="32"/>
                  <a:pt x="68" y="32"/>
                  <a:pt x="68" y="32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30" y="44"/>
                  <a:pt x="30" y="44"/>
                  <a:pt x="30" y="44"/>
                </a:cubicBezTo>
                <a:cubicBezTo>
                  <a:pt x="29" y="46"/>
                  <a:pt x="29" y="48"/>
                  <a:pt x="29" y="50"/>
                </a:cubicBezTo>
                <a:cubicBezTo>
                  <a:pt x="29" y="52"/>
                  <a:pt x="29" y="54"/>
                  <a:pt x="30" y="56"/>
                </a:cubicBezTo>
                <a:cubicBezTo>
                  <a:pt x="68" y="45"/>
                  <a:pt x="68" y="45"/>
                  <a:pt x="68" y="45"/>
                </a:cubicBezTo>
                <a:cubicBezTo>
                  <a:pt x="68" y="48"/>
                  <a:pt x="68" y="48"/>
                  <a:pt x="68" y="48"/>
                </a:cubicBezTo>
                <a:cubicBezTo>
                  <a:pt x="30" y="60"/>
                  <a:pt x="30" y="60"/>
                  <a:pt x="30" y="60"/>
                </a:cubicBezTo>
                <a:cubicBezTo>
                  <a:pt x="29" y="60"/>
                  <a:pt x="29" y="60"/>
                  <a:pt x="29" y="60"/>
                </a:cubicBezTo>
                <a:cubicBezTo>
                  <a:pt x="28" y="59"/>
                  <a:pt x="28" y="59"/>
                  <a:pt x="28" y="59"/>
                </a:cubicBezTo>
                <a:cubicBezTo>
                  <a:pt x="3" y="38"/>
                  <a:pt x="3" y="38"/>
                  <a:pt x="3" y="38"/>
                </a:cubicBezTo>
                <a:cubicBezTo>
                  <a:pt x="2" y="34"/>
                  <a:pt x="1" y="30"/>
                  <a:pt x="3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14" y="23"/>
                  <a:pt x="14" y="23"/>
                  <a:pt x="14" y="23"/>
                </a:cubicBezTo>
                <a:cubicBezTo>
                  <a:pt x="14" y="13"/>
                  <a:pt x="14" y="13"/>
                  <a:pt x="14" y="13"/>
                </a:cubicBezTo>
                <a:cubicBezTo>
                  <a:pt x="1" y="10"/>
                  <a:pt x="1" y="10"/>
                  <a:pt x="1" y="10"/>
                </a:cubicBezTo>
                <a:cubicBezTo>
                  <a:pt x="0" y="8"/>
                  <a:pt x="0" y="8"/>
                  <a:pt x="0" y="8"/>
                </a:cubicBezTo>
                <a:cubicBezTo>
                  <a:pt x="32" y="0"/>
                  <a:pt x="32" y="0"/>
                  <a:pt x="32" y="0"/>
                </a:cubicBezTo>
                <a:cubicBezTo>
                  <a:pt x="65" y="7"/>
                  <a:pt x="65" y="7"/>
                  <a:pt x="65" y="7"/>
                </a:cubicBezTo>
                <a:cubicBezTo>
                  <a:pt x="65" y="9"/>
                  <a:pt x="65" y="9"/>
                  <a:pt x="65" y="9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4"/>
                  <a:pt x="59" y="14"/>
                  <a:pt x="59" y="14"/>
                </a:cubicBezTo>
                <a:cubicBezTo>
                  <a:pt x="59" y="14"/>
                  <a:pt x="59" y="15"/>
                  <a:pt x="59" y="15"/>
                </a:cubicBezTo>
                <a:cubicBezTo>
                  <a:pt x="59" y="16"/>
                  <a:pt x="59" y="16"/>
                  <a:pt x="59" y="16"/>
                </a:cubicBezTo>
                <a:close/>
                <a:moveTo>
                  <a:pt x="54" y="10"/>
                </a:moveTo>
                <a:cubicBezTo>
                  <a:pt x="58" y="9"/>
                  <a:pt x="58" y="9"/>
                  <a:pt x="58" y="9"/>
                </a:cubicBezTo>
                <a:cubicBezTo>
                  <a:pt x="36" y="5"/>
                  <a:pt x="36" y="5"/>
                  <a:pt x="36" y="5"/>
                </a:cubicBezTo>
                <a:cubicBezTo>
                  <a:pt x="36" y="4"/>
                  <a:pt x="34" y="4"/>
                  <a:pt x="33" y="4"/>
                </a:cubicBezTo>
                <a:cubicBezTo>
                  <a:pt x="31" y="4"/>
                  <a:pt x="29" y="5"/>
                  <a:pt x="29" y="6"/>
                </a:cubicBezTo>
                <a:cubicBezTo>
                  <a:pt x="29" y="7"/>
                  <a:pt x="31" y="8"/>
                  <a:pt x="33" y="8"/>
                </a:cubicBezTo>
                <a:cubicBezTo>
                  <a:pt x="34" y="8"/>
                  <a:pt x="35" y="8"/>
                  <a:pt x="36" y="7"/>
                </a:cubicBezTo>
                <a:cubicBezTo>
                  <a:pt x="54" y="10"/>
                  <a:pt x="54" y="10"/>
                  <a:pt x="54" y="10"/>
                </a:cubicBezTo>
                <a:close/>
                <a:moveTo>
                  <a:pt x="32" y="52"/>
                </a:moveTo>
                <a:cubicBezTo>
                  <a:pt x="32" y="53"/>
                  <a:pt x="32" y="53"/>
                  <a:pt x="32" y="53"/>
                </a:cubicBezTo>
                <a:cubicBezTo>
                  <a:pt x="67" y="43"/>
                  <a:pt x="67" y="43"/>
                  <a:pt x="67" y="43"/>
                </a:cubicBezTo>
                <a:cubicBezTo>
                  <a:pt x="67" y="42"/>
                  <a:pt x="67" y="42"/>
                  <a:pt x="67" y="42"/>
                </a:cubicBezTo>
                <a:cubicBezTo>
                  <a:pt x="32" y="52"/>
                  <a:pt x="32" y="52"/>
                  <a:pt x="32" y="52"/>
                </a:cubicBezTo>
                <a:close/>
                <a:moveTo>
                  <a:pt x="32" y="49"/>
                </a:moveTo>
                <a:cubicBezTo>
                  <a:pt x="32" y="49"/>
                  <a:pt x="32" y="49"/>
                  <a:pt x="32" y="49"/>
                </a:cubicBezTo>
                <a:cubicBezTo>
                  <a:pt x="67" y="40"/>
                  <a:pt x="67" y="40"/>
                  <a:pt x="67" y="40"/>
                </a:cubicBezTo>
                <a:cubicBezTo>
                  <a:pt x="67" y="39"/>
                  <a:pt x="67" y="39"/>
                  <a:pt x="67" y="39"/>
                </a:cubicBezTo>
                <a:cubicBezTo>
                  <a:pt x="32" y="49"/>
                  <a:pt x="32" y="49"/>
                  <a:pt x="32" y="49"/>
                </a:cubicBezTo>
                <a:close/>
                <a:moveTo>
                  <a:pt x="31" y="46"/>
                </a:moveTo>
                <a:cubicBezTo>
                  <a:pt x="32" y="47"/>
                  <a:pt x="32" y="47"/>
                  <a:pt x="32" y="47"/>
                </a:cubicBezTo>
                <a:cubicBezTo>
                  <a:pt x="67" y="37"/>
                  <a:pt x="67" y="37"/>
                  <a:pt x="67" y="37"/>
                </a:cubicBezTo>
                <a:cubicBezTo>
                  <a:pt x="67" y="36"/>
                  <a:pt x="67" y="36"/>
                  <a:pt x="67" y="36"/>
                </a:cubicBezTo>
                <a:lnTo>
                  <a:pt x="31" y="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C3287B45-9204-424A-B402-05224D61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52" y="2305903"/>
            <a:ext cx="1754367" cy="219886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FE14DA4-D543-499F-BCE4-2C52AD92AA44}"/>
              </a:ext>
            </a:extLst>
          </p:cNvPr>
          <p:cNvSpPr txBox="1"/>
          <p:nvPr/>
        </p:nvSpPr>
        <p:spPr>
          <a:xfrm>
            <a:off x="7820597" y="4924209"/>
            <a:ext cx="3666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/>
              <a:t>Speaker: </a:t>
            </a:r>
            <a:r>
              <a:rPr lang="en-US" altLang="zh-CN" dirty="0" err="1"/>
              <a:t>Shenghui</a:t>
            </a:r>
            <a:r>
              <a:rPr lang="en-US" altLang="zh-CN" dirty="0"/>
              <a:t> Gu</a:t>
            </a:r>
          </a:p>
          <a:p>
            <a:pPr algn="r"/>
            <a:r>
              <a:rPr lang="en-US" altLang="zh-CN" dirty="0"/>
              <a:t>Nanjing University Software Institute</a:t>
            </a:r>
          </a:p>
          <a:p>
            <a:pPr algn="r"/>
            <a:r>
              <a:rPr lang="en-US" altLang="zh-CN" dirty="0"/>
              <a:t>CSEE&amp;T, November 7-9, 2017</a:t>
            </a:r>
          </a:p>
        </p:txBody>
      </p:sp>
      <p:pic>
        <p:nvPicPr>
          <p:cNvPr id="33" name="音频 32">
            <a:hlinkClick r:id="" action="ppaction://media"/>
            <a:extLst>
              <a:ext uri="{FF2B5EF4-FFF2-40B4-BE49-F238E27FC236}">
                <a16:creationId xmlns:a16="http://schemas.microsoft.com/office/drawing/2014/main" id="{A75CC7B5-BF2F-49F1-B3B3-A62D39206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67052">
        <p:fade/>
      </p:transition>
    </mc:Choice>
    <mc:Fallback xmlns="">
      <p:transition advTm="670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AF543F2-E357-477C-BC35-3CC7E102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E7F-84B6-4064-9D4E-CC7D244BCA04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328659B-DABC-4E26-8EC7-7ACDDF099786}"/>
              </a:ext>
            </a:extLst>
          </p:cNvPr>
          <p:cNvSpPr txBox="1"/>
          <p:nvPr/>
        </p:nvSpPr>
        <p:spPr>
          <a:xfrm>
            <a:off x="5804983" y="1075182"/>
            <a:ext cx="3148619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6A005F"/>
                </a:solidFill>
              </a:rPr>
              <a:t>Process Metrics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Build</a:t>
            </a:r>
            <a:r>
              <a:rPr lang="zh-CN" altLang="en-US" sz="2000" dirty="0">
                <a:solidFill>
                  <a:srgbClr val="6A005F"/>
                </a:solidFill>
              </a:rPr>
              <a:t> </a:t>
            </a:r>
            <a:r>
              <a:rPr lang="en-US" altLang="zh-CN" sz="2000" dirty="0">
                <a:solidFill>
                  <a:srgbClr val="6A005F"/>
                </a:solidFill>
              </a:rPr>
              <a:t>Frequency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Build Success Rate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Build Condition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Deployment Condition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Deployment Success Rate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7450ED7-C251-48A4-A70A-8C0A40E729B1}"/>
              </a:ext>
            </a:extLst>
          </p:cNvPr>
          <p:cNvSpPr txBox="1"/>
          <p:nvPr/>
        </p:nvSpPr>
        <p:spPr>
          <a:xfrm>
            <a:off x="8953602" y="1075182"/>
            <a:ext cx="2292615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6A005F"/>
                </a:solidFill>
              </a:rPr>
              <a:t>Quality</a:t>
            </a:r>
            <a:r>
              <a:rPr lang="zh-CN" altLang="en-US" sz="2400" b="1" dirty="0">
                <a:solidFill>
                  <a:srgbClr val="6A005F"/>
                </a:solidFill>
              </a:rPr>
              <a:t> </a:t>
            </a:r>
            <a:r>
              <a:rPr lang="en-US" altLang="zh-CN" sz="2400" b="1" dirty="0">
                <a:solidFill>
                  <a:srgbClr val="6A005F"/>
                </a:solidFill>
              </a:rPr>
              <a:t>Metrics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Quality Gate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Technical Debt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Severity</a:t>
            </a:r>
            <a:r>
              <a:rPr lang="zh-CN" altLang="en-US" sz="2000" dirty="0">
                <a:solidFill>
                  <a:srgbClr val="6A005F"/>
                </a:solidFill>
              </a:rPr>
              <a:t> </a:t>
            </a:r>
            <a:r>
              <a:rPr lang="en-US" altLang="zh-CN" sz="2000" dirty="0">
                <a:solidFill>
                  <a:srgbClr val="6A005F"/>
                </a:solidFill>
              </a:rPr>
              <a:t>of</a:t>
            </a:r>
            <a:r>
              <a:rPr lang="zh-CN" altLang="en-US" sz="2000" dirty="0">
                <a:solidFill>
                  <a:srgbClr val="6A005F"/>
                </a:solidFill>
              </a:rPr>
              <a:t> </a:t>
            </a:r>
            <a:r>
              <a:rPr lang="en-US" altLang="zh-CN" sz="2000" dirty="0">
                <a:solidFill>
                  <a:srgbClr val="6A005F"/>
                </a:solidFill>
              </a:rPr>
              <a:t>Issues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Type</a:t>
            </a:r>
            <a:r>
              <a:rPr lang="zh-CN" altLang="en-US" sz="2000" dirty="0">
                <a:solidFill>
                  <a:srgbClr val="6A005F"/>
                </a:solidFill>
              </a:rPr>
              <a:t> </a:t>
            </a:r>
            <a:r>
              <a:rPr lang="en-US" altLang="zh-CN" sz="2000" dirty="0">
                <a:solidFill>
                  <a:srgbClr val="6A005F"/>
                </a:solidFill>
              </a:rPr>
              <a:t>of</a:t>
            </a:r>
            <a:r>
              <a:rPr lang="zh-CN" altLang="en-US" sz="2000" dirty="0">
                <a:solidFill>
                  <a:srgbClr val="6A005F"/>
                </a:solidFill>
              </a:rPr>
              <a:t> </a:t>
            </a:r>
            <a:r>
              <a:rPr lang="en-US" altLang="zh-CN" sz="2000" dirty="0">
                <a:solidFill>
                  <a:srgbClr val="6A005F"/>
                </a:solidFill>
              </a:rPr>
              <a:t>Issues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Complexity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Duplicated Lines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Comments</a:t>
            </a: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C41CF077-ED92-486A-A747-BF2F12D737B2}"/>
              </a:ext>
            </a:extLst>
          </p:cNvPr>
          <p:cNvSpPr/>
          <p:nvPr/>
        </p:nvSpPr>
        <p:spPr>
          <a:xfrm>
            <a:off x="4893023" y="2946756"/>
            <a:ext cx="753627" cy="484632"/>
          </a:xfrm>
          <a:prstGeom prst="rightArrow">
            <a:avLst/>
          </a:prstGeom>
          <a:solidFill>
            <a:srgbClr val="6A005F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1C377DF-6699-4BC2-B5E2-4A3200111FC1}"/>
              </a:ext>
            </a:extLst>
          </p:cNvPr>
          <p:cNvSpPr txBox="1"/>
          <p:nvPr/>
        </p:nvSpPr>
        <p:spPr>
          <a:xfrm>
            <a:off x="695325" y="287665"/>
            <a:ext cx="7432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System Design – </a:t>
            </a:r>
            <a:r>
              <a:rPr lang="en-US" altLang="zh-CN" sz="2800" b="1" dirty="0">
                <a:solidFill>
                  <a:srgbClr val="6A005F"/>
                </a:solidFill>
              </a:rPr>
              <a:t>Evaluation</a:t>
            </a:r>
            <a:endParaRPr lang="zh-CN" altLang="en-US" sz="2800" b="1" dirty="0">
              <a:solidFill>
                <a:srgbClr val="6A005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17C4106-4E90-45DC-95D9-DE669C12D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52" y="2425851"/>
            <a:ext cx="4164438" cy="2006298"/>
          </a:xfrm>
          <a:prstGeom prst="rect">
            <a:avLst/>
          </a:prstGeom>
        </p:spPr>
      </p:pic>
      <p:pic>
        <p:nvPicPr>
          <p:cNvPr id="22" name="音频 21">
            <a:hlinkClick r:id="" action="ppaction://media"/>
            <a:extLst>
              <a:ext uri="{FF2B5EF4-FFF2-40B4-BE49-F238E27FC236}">
                <a16:creationId xmlns:a16="http://schemas.microsoft.com/office/drawing/2014/main" id="{D7276FEE-20C8-460B-A188-013E14ADEB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701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49655">
        <p:fade/>
      </p:transition>
    </mc:Choice>
    <mc:Fallback xmlns="">
      <p:transition advTm="249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AF543F2-E357-477C-BC35-3CC7E102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E7F-84B6-4064-9D4E-CC7D244BCA04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C41CF077-ED92-486A-A747-BF2F12D737B2}"/>
              </a:ext>
            </a:extLst>
          </p:cNvPr>
          <p:cNvSpPr/>
          <p:nvPr/>
        </p:nvSpPr>
        <p:spPr>
          <a:xfrm>
            <a:off x="4893023" y="2946756"/>
            <a:ext cx="753627" cy="484632"/>
          </a:xfrm>
          <a:prstGeom prst="rightArrow">
            <a:avLst/>
          </a:prstGeom>
          <a:solidFill>
            <a:srgbClr val="6A005F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909399D-0C88-43AB-8948-2062213BEB98}"/>
              </a:ext>
            </a:extLst>
          </p:cNvPr>
          <p:cNvSpPr txBox="1"/>
          <p:nvPr/>
        </p:nvSpPr>
        <p:spPr>
          <a:xfrm>
            <a:off x="6096000" y="1259175"/>
            <a:ext cx="5086649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6A005F"/>
                </a:solidFill>
              </a:rPr>
              <a:t>In Mid-term: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6A005F"/>
                </a:solidFill>
              </a:rPr>
              <a:t>    </a:t>
            </a:r>
            <a:r>
              <a:rPr lang="en-US" altLang="zh-CN" sz="2000" dirty="0">
                <a:solidFill>
                  <a:srgbClr val="C00000"/>
                </a:solidFill>
              </a:rPr>
              <a:t>Build Frequency </a:t>
            </a:r>
            <a:r>
              <a:rPr lang="en-US" altLang="zh-CN" sz="2000" dirty="0">
                <a:solidFill>
                  <a:srgbClr val="6A005F"/>
                </a:solidFill>
              </a:rPr>
              <a:t>should be once a day; 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6A005F"/>
                </a:solidFill>
              </a:rPr>
              <a:t>    </a:t>
            </a:r>
            <a:r>
              <a:rPr lang="en-US" altLang="zh-CN" sz="2000" dirty="0">
                <a:solidFill>
                  <a:srgbClr val="C00000"/>
                </a:solidFill>
              </a:rPr>
              <a:t>Build Success Rate </a:t>
            </a:r>
            <a:r>
              <a:rPr lang="en-US" altLang="zh-CN" sz="2000" dirty="0">
                <a:solidFill>
                  <a:srgbClr val="6A005F"/>
                </a:solidFill>
              </a:rPr>
              <a:t>should reach 50%;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6A005F"/>
                </a:solidFill>
              </a:rPr>
              <a:t>    ……</a:t>
            </a: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6A005F"/>
                </a:solidFill>
              </a:rPr>
              <a:t>In the end: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6A005F"/>
                </a:solidFill>
              </a:rPr>
              <a:t>    </a:t>
            </a:r>
            <a:r>
              <a:rPr lang="en-US" altLang="zh-CN" sz="2000" dirty="0">
                <a:solidFill>
                  <a:srgbClr val="C00000"/>
                </a:solidFill>
              </a:rPr>
              <a:t>Deployment Success Rate </a:t>
            </a:r>
            <a:r>
              <a:rPr lang="en-US" altLang="zh-CN" sz="2000" dirty="0">
                <a:solidFill>
                  <a:srgbClr val="6A005F"/>
                </a:solidFill>
              </a:rPr>
              <a:t>should reach 90%;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6A005F"/>
                </a:solidFill>
              </a:rPr>
              <a:t>    </a:t>
            </a:r>
            <a:r>
              <a:rPr lang="en-US" altLang="zh-CN" sz="2000" dirty="0">
                <a:solidFill>
                  <a:srgbClr val="6A005F"/>
                </a:solidFill>
              </a:rPr>
              <a:t>Pass the </a:t>
            </a:r>
            <a:r>
              <a:rPr lang="en-US" altLang="zh-CN" sz="2000" dirty="0">
                <a:solidFill>
                  <a:srgbClr val="C00000"/>
                </a:solidFill>
              </a:rPr>
              <a:t>Quality Gate</a:t>
            </a:r>
            <a:r>
              <a:rPr lang="en-US" altLang="zh-CN" sz="2000" dirty="0">
                <a:solidFill>
                  <a:srgbClr val="6A005F"/>
                </a:solidFill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6A005F"/>
                </a:solidFill>
              </a:rPr>
              <a:t>    ……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B69389B-3A91-4C84-97CD-A80447EB2767}"/>
              </a:ext>
            </a:extLst>
          </p:cNvPr>
          <p:cNvSpPr txBox="1"/>
          <p:nvPr/>
        </p:nvSpPr>
        <p:spPr>
          <a:xfrm>
            <a:off x="695325" y="287665"/>
            <a:ext cx="7432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System Design – </a:t>
            </a:r>
            <a:r>
              <a:rPr lang="en-US" altLang="zh-CN" sz="2800" b="1" dirty="0">
                <a:solidFill>
                  <a:srgbClr val="6A005F"/>
                </a:solidFill>
              </a:rPr>
              <a:t>Evaluation</a:t>
            </a:r>
            <a:endParaRPr lang="zh-CN" altLang="en-US" sz="2800" b="1" dirty="0">
              <a:solidFill>
                <a:srgbClr val="6A005F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6A8FE1-5D8D-4E09-837B-F894429DA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52" y="2425851"/>
            <a:ext cx="4164438" cy="2006298"/>
          </a:xfrm>
          <a:prstGeom prst="rect">
            <a:avLst/>
          </a:prstGeom>
        </p:spPr>
      </p:pic>
      <p:pic>
        <p:nvPicPr>
          <p:cNvPr id="12" name="音频 11">
            <a:hlinkClick r:id="" action="ppaction://media"/>
            <a:extLst>
              <a:ext uri="{FF2B5EF4-FFF2-40B4-BE49-F238E27FC236}">
                <a16:creationId xmlns:a16="http://schemas.microsoft.com/office/drawing/2014/main" id="{B9DD30AF-8CB2-4D0F-BF44-2D23771813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08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90761">
        <p:fade/>
      </p:transition>
    </mc:Choice>
    <mc:Fallback xmlns="">
      <p:transition advTm="907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196464" y="1615714"/>
            <a:ext cx="775136" cy="41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模板下载：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www.1ppt.com/moban/     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行业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模板：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www.1ppt.com/hangye/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节日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模板：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www.1ppt.com/jieri/   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素材下载：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www.1ppt.com/sucai/</a:t>
            </a:r>
          </a:p>
          <a:p>
            <a:pPr defTabSz="914354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背景图片：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www.1ppt.com/beijing/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图表下载：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www.1ppt.com/tubiao/     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优秀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www.1ppt.com/xiazai/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教程： 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www.1ppt.com/powerpoint/      </a:t>
            </a:r>
          </a:p>
          <a:p>
            <a:pPr defTabSz="914354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Word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教程： 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www.1ppt.com/word/              Excel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教程：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www.1ppt.com/excel/ 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资料下载：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www.1ppt.com/ziliao/        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课件下载：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www.1ppt.com/kejian/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范文下载：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www.1ppt.com/fanwen/             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试卷下载：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www.1ppt.com/shiti/ 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教案下载：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www.1ppt.com/jiaoan/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论坛：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www.1ppt.cn</a:t>
            </a:r>
          </a:p>
          <a:p>
            <a:pPr defTabSz="914354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 </a:t>
            </a:r>
            <a:endParaRPr lang="zh-CN" altLang="en-US" sz="133" kern="0" dirty="0">
              <a:solidFill>
                <a:sysClr val="window" lastClr="FFFF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1" y="0"/>
            <a:ext cx="3216275" cy="6858000"/>
          </a:xfrm>
          <a:prstGeom prst="rect">
            <a:avLst/>
          </a:prstGeom>
          <a:solidFill>
            <a:srgbClr val="6A0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9023" y="3075057"/>
            <a:ext cx="3225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CONTENTS</a:t>
            </a:r>
            <a:endParaRPr lang="zh-CN" altLang="en-US" sz="4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BAA90D3-C7B3-408D-AF80-291A63C0F9DD}"/>
              </a:ext>
            </a:extLst>
          </p:cNvPr>
          <p:cNvGrpSpPr/>
          <p:nvPr/>
        </p:nvGrpSpPr>
        <p:grpSpPr>
          <a:xfrm>
            <a:off x="4508602" y="1014724"/>
            <a:ext cx="3914117" cy="828000"/>
            <a:chOff x="4311289" y="1447290"/>
            <a:chExt cx="3914117" cy="828000"/>
          </a:xfrm>
        </p:grpSpPr>
        <p:sp>
          <p:nvSpPr>
            <p:cNvPr id="19" name="文本框 18"/>
            <p:cNvSpPr txBox="1"/>
            <p:nvPr/>
          </p:nvSpPr>
          <p:spPr>
            <a:xfrm>
              <a:off x="5274105" y="1599680"/>
              <a:ext cx="29513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Background</a:t>
              </a:r>
              <a:endParaRPr lang="zh-CN" altLang="en-US" sz="2800" b="1" dirty="0"/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EB016630-D29C-4A40-A842-BD7346F3F116}"/>
                </a:ext>
              </a:extLst>
            </p:cNvPr>
            <p:cNvGrpSpPr/>
            <p:nvPr/>
          </p:nvGrpSpPr>
          <p:grpSpPr>
            <a:xfrm>
              <a:off x="4311289" y="1447290"/>
              <a:ext cx="828000" cy="828000"/>
              <a:chOff x="4311289" y="1447290"/>
              <a:chExt cx="828000" cy="828000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4311289" y="1507347"/>
                <a:ext cx="828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9E008F"/>
                    </a:solidFill>
                    <a:latin typeface="+mn-ea"/>
                  </a:rPr>
                  <a:t>01</a:t>
                </a: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4311289" y="1447290"/>
                <a:ext cx="828000" cy="828000"/>
              </a:xfrm>
              <a:prstGeom prst="rect">
                <a:avLst/>
              </a:prstGeom>
              <a:noFill/>
              <a:ln>
                <a:solidFill>
                  <a:srgbClr val="6A00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DCCCCB1-3D71-4A16-8787-EBB36375ABD6}"/>
              </a:ext>
            </a:extLst>
          </p:cNvPr>
          <p:cNvGrpSpPr/>
          <p:nvPr/>
        </p:nvGrpSpPr>
        <p:grpSpPr>
          <a:xfrm>
            <a:off x="5336602" y="2432993"/>
            <a:ext cx="3914117" cy="828000"/>
            <a:chOff x="4311289" y="1447290"/>
            <a:chExt cx="3914117" cy="82800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E6D018C-EC23-4762-81EB-FA9E8F8EA722}"/>
                </a:ext>
              </a:extLst>
            </p:cNvPr>
            <p:cNvSpPr txBox="1"/>
            <p:nvPr/>
          </p:nvSpPr>
          <p:spPr>
            <a:xfrm>
              <a:off x="5274105" y="1599680"/>
              <a:ext cx="29513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System Design</a:t>
              </a:r>
              <a:endParaRPr lang="zh-CN" altLang="en-US" sz="2800" b="1" dirty="0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1E316ACC-1159-432C-AB18-E04B3796EA88}"/>
                </a:ext>
              </a:extLst>
            </p:cNvPr>
            <p:cNvGrpSpPr/>
            <p:nvPr/>
          </p:nvGrpSpPr>
          <p:grpSpPr>
            <a:xfrm>
              <a:off x="4311289" y="1447290"/>
              <a:ext cx="828000" cy="828000"/>
              <a:chOff x="4311289" y="1447290"/>
              <a:chExt cx="828000" cy="828000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1FEA0CD-F20C-416A-9683-7EAC0D2CC0AC}"/>
                  </a:ext>
                </a:extLst>
              </p:cNvPr>
              <p:cNvSpPr txBox="1"/>
              <p:nvPr/>
            </p:nvSpPr>
            <p:spPr>
              <a:xfrm>
                <a:off x="4311289" y="1507347"/>
                <a:ext cx="828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9E008F"/>
                    </a:solidFill>
                    <a:latin typeface="+mn-ea"/>
                  </a:rPr>
                  <a:t>02</a:t>
                </a: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12DEC23A-D646-4FA4-8CDD-9535D14B9CFB}"/>
                  </a:ext>
                </a:extLst>
              </p:cNvPr>
              <p:cNvSpPr/>
              <p:nvPr/>
            </p:nvSpPr>
            <p:spPr>
              <a:xfrm>
                <a:off x="4311289" y="1447290"/>
                <a:ext cx="828000" cy="828000"/>
              </a:xfrm>
              <a:prstGeom prst="rect">
                <a:avLst/>
              </a:prstGeom>
              <a:noFill/>
              <a:ln>
                <a:solidFill>
                  <a:srgbClr val="6A00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7A7E941-3220-4EA6-8811-E0B0DAC968DD}"/>
              </a:ext>
            </a:extLst>
          </p:cNvPr>
          <p:cNvGrpSpPr/>
          <p:nvPr/>
        </p:nvGrpSpPr>
        <p:grpSpPr>
          <a:xfrm>
            <a:off x="6164602" y="3851262"/>
            <a:ext cx="3914119" cy="828000"/>
            <a:chOff x="4311289" y="1447290"/>
            <a:chExt cx="3914119" cy="828000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6A4364A-0FAE-4531-B217-D99026782B44}"/>
                </a:ext>
              </a:extLst>
            </p:cNvPr>
            <p:cNvSpPr txBox="1"/>
            <p:nvPr/>
          </p:nvSpPr>
          <p:spPr>
            <a:xfrm>
              <a:off x="5274106" y="1599680"/>
              <a:ext cx="2951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870078"/>
                  </a:solidFill>
                </a:rPr>
                <a:t>Application Demo</a:t>
              </a:r>
              <a:endParaRPr lang="zh-CN" altLang="en-US" sz="2800" b="1" dirty="0">
                <a:solidFill>
                  <a:srgbClr val="870078"/>
                </a:solidFill>
              </a:endParaRP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D0B53F59-3836-4A60-A62C-ED4687B8ACEC}"/>
                </a:ext>
              </a:extLst>
            </p:cNvPr>
            <p:cNvGrpSpPr/>
            <p:nvPr/>
          </p:nvGrpSpPr>
          <p:grpSpPr>
            <a:xfrm>
              <a:off x="4311289" y="1447290"/>
              <a:ext cx="828000" cy="828000"/>
              <a:chOff x="4311289" y="1447290"/>
              <a:chExt cx="828000" cy="828000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DE9444A-EE88-4A46-AC83-DABACE268BC1}"/>
                  </a:ext>
                </a:extLst>
              </p:cNvPr>
              <p:cNvSpPr txBox="1"/>
              <p:nvPr/>
            </p:nvSpPr>
            <p:spPr>
              <a:xfrm>
                <a:off x="4311289" y="1507347"/>
                <a:ext cx="828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9E008F"/>
                    </a:solidFill>
                    <a:latin typeface="+mn-ea"/>
                  </a:rPr>
                  <a:t>03</a:t>
                </a: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E4F57618-7779-43D6-8B5F-3BDEB016B519}"/>
                  </a:ext>
                </a:extLst>
              </p:cNvPr>
              <p:cNvSpPr/>
              <p:nvPr/>
            </p:nvSpPr>
            <p:spPr>
              <a:xfrm>
                <a:off x="4311289" y="1447290"/>
                <a:ext cx="828000" cy="828000"/>
              </a:xfrm>
              <a:prstGeom prst="rect">
                <a:avLst/>
              </a:prstGeom>
              <a:noFill/>
              <a:ln>
                <a:solidFill>
                  <a:srgbClr val="6A00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420DCA5-8E84-4AEC-827D-C9920D3C19DD}"/>
              </a:ext>
            </a:extLst>
          </p:cNvPr>
          <p:cNvGrpSpPr/>
          <p:nvPr/>
        </p:nvGrpSpPr>
        <p:grpSpPr>
          <a:xfrm>
            <a:off x="6992602" y="5269531"/>
            <a:ext cx="3914119" cy="828000"/>
            <a:chOff x="4311289" y="1447290"/>
            <a:chExt cx="3914119" cy="828000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E080F9F-7C97-49B2-8B3A-94550C445F7A}"/>
                </a:ext>
              </a:extLst>
            </p:cNvPr>
            <p:cNvSpPr txBox="1"/>
            <p:nvPr/>
          </p:nvSpPr>
          <p:spPr>
            <a:xfrm>
              <a:off x="5274106" y="1599680"/>
              <a:ext cx="2951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Conclusion</a:t>
              </a:r>
              <a:endParaRPr lang="zh-CN" altLang="en-US" sz="2800" b="1" dirty="0"/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A0878A3A-9AA0-4D13-B3A5-7D75162B9C82}"/>
                </a:ext>
              </a:extLst>
            </p:cNvPr>
            <p:cNvGrpSpPr/>
            <p:nvPr/>
          </p:nvGrpSpPr>
          <p:grpSpPr>
            <a:xfrm>
              <a:off x="4311289" y="1447290"/>
              <a:ext cx="828000" cy="828000"/>
              <a:chOff x="4311289" y="1447290"/>
              <a:chExt cx="828000" cy="828000"/>
            </a:xfrm>
          </p:grpSpPr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FA5B25D-0669-4B7B-95E8-5C13F46A7745}"/>
                  </a:ext>
                </a:extLst>
              </p:cNvPr>
              <p:cNvSpPr txBox="1"/>
              <p:nvPr/>
            </p:nvSpPr>
            <p:spPr>
              <a:xfrm>
                <a:off x="4311289" y="1507347"/>
                <a:ext cx="828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9E008F"/>
                    </a:solidFill>
                    <a:latin typeface="+mn-ea"/>
                  </a:rPr>
                  <a:t>04</a:t>
                </a: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801ED5AE-C827-46D2-B93D-938D6AA42B5C}"/>
                  </a:ext>
                </a:extLst>
              </p:cNvPr>
              <p:cNvSpPr/>
              <p:nvPr/>
            </p:nvSpPr>
            <p:spPr>
              <a:xfrm>
                <a:off x="4311289" y="1447290"/>
                <a:ext cx="828000" cy="828000"/>
              </a:xfrm>
              <a:prstGeom prst="rect">
                <a:avLst/>
              </a:prstGeom>
              <a:noFill/>
              <a:ln>
                <a:solidFill>
                  <a:srgbClr val="6A00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289764A0-592B-4068-BD1B-DCC53EE92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5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12755">
        <p:fade/>
      </p:transition>
    </mc:Choice>
    <mc:Fallback xmlns="">
      <p:transition advTm="12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AF543F2-E357-477C-BC35-3CC7E102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E7F-84B6-4064-9D4E-CC7D244BCA04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23965EF-6878-474D-BABF-6A553EFE53BA}"/>
              </a:ext>
            </a:extLst>
          </p:cNvPr>
          <p:cNvSpPr txBox="1"/>
          <p:nvPr/>
        </p:nvSpPr>
        <p:spPr>
          <a:xfrm>
            <a:off x="7570987" y="2551836"/>
            <a:ext cx="42530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6A005F"/>
                </a:solidFill>
              </a:rPr>
              <a:t>Nanjing University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6A005F"/>
                </a:solidFill>
              </a:rPr>
              <a:t>2017</a:t>
            </a:r>
            <a:r>
              <a:rPr lang="zh-CN" altLang="en-US" sz="2400" dirty="0">
                <a:solidFill>
                  <a:srgbClr val="6A005F"/>
                </a:solidFill>
              </a:rPr>
              <a:t> </a:t>
            </a:r>
            <a:r>
              <a:rPr lang="en-US" altLang="zh-CN" sz="2400" dirty="0">
                <a:solidFill>
                  <a:srgbClr val="6A005F"/>
                </a:solidFill>
              </a:rPr>
              <a:t>· Summer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6A005F"/>
                </a:solidFill>
              </a:rPr>
              <a:t>Excellent</a:t>
            </a:r>
            <a:r>
              <a:rPr lang="zh-CN" altLang="en-US" sz="2400" dirty="0">
                <a:solidFill>
                  <a:srgbClr val="6A005F"/>
                </a:solidFill>
              </a:rPr>
              <a:t> </a:t>
            </a:r>
            <a:r>
              <a:rPr lang="en-US" altLang="zh-CN" sz="2400" dirty="0">
                <a:solidFill>
                  <a:srgbClr val="6A005F"/>
                </a:solidFill>
              </a:rPr>
              <a:t>engineer training camp</a:t>
            </a:r>
            <a:endParaRPr lang="zh-CN" altLang="en-US" sz="2400" dirty="0">
              <a:solidFill>
                <a:srgbClr val="6A005F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F3C811B-3DA8-4783-9AA1-8B3673193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521816"/>
            <a:ext cx="6528435" cy="381436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4FFE9E6-EDD8-42EB-9416-69D2B25CF19D}"/>
              </a:ext>
            </a:extLst>
          </p:cNvPr>
          <p:cNvSpPr txBox="1"/>
          <p:nvPr/>
        </p:nvSpPr>
        <p:spPr>
          <a:xfrm>
            <a:off x="695325" y="287665"/>
            <a:ext cx="7432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Application Demo</a:t>
            </a:r>
            <a:endParaRPr lang="zh-CN" altLang="en-US" sz="2800" b="1" dirty="0">
              <a:solidFill>
                <a:srgbClr val="6A005F"/>
              </a:solidFill>
            </a:endParaRPr>
          </a:p>
        </p:txBody>
      </p:sp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D7220988-301F-4238-9A01-793A74370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0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18473">
        <p:fade/>
      </p:transition>
    </mc:Choice>
    <mc:Fallback xmlns="">
      <p:transition advTm="18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AF543F2-E357-477C-BC35-3CC7E102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E7F-84B6-4064-9D4E-CC7D244BCA04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6D6CD39-4649-477E-B063-0330BC391A84}"/>
              </a:ext>
            </a:extLst>
          </p:cNvPr>
          <p:cNvGrpSpPr/>
          <p:nvPr/>
        </p:nvGrpSpPr>
        <p:grpSpPr>
          <a:xfrm>
            <a:off x="693737" y="1299515"/>
            <a:ext cx="5419645" cy="400110"/>
            <a:chOff x="695325" y="1356770"/>
            <a:chExt cx="5419645" cy="40011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5E5A85D-02CB-4AF7-A217-F28E2E6D69E9}"/>
                </a:ext>
              </a:extLst>
            </p:cNvPr>
            <p:cNvSpPr/>
            <p:nvPr/>
          </p:nvSpPr>
          <p:spPr>
            <a:xfrm>
              <a:off x="695325" y="1356770"/>
              <a:ext cx="1972207" cy="400110"/>
            </a:xfrm>
            <a:prstGeom prst="rect">
              <a:avLst/>
            </a:prstGeom>
            <a:solidFill>
              <a:srgbClr val="6A005F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</a:rPr>
                <a:t>Process Metrics </a:t>
              </a:r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DDBD627E-47ED-44E7-B2FA-F97D69F808BC}"/>
                </a:ext>
              </a:extLst>
            </p:cNvPr>
            <p:cNvCxnSpPr>
              <a:cxnSpLocks/>
            </p:cNvCxnSpPr>
            <p:nvPr/>
          </p:nvCxnSpPr>
          <p:spPr>
            <a:xfrm>
              <a:off x="695325" y="1756880"/>
              <a:ext cx="5419645" cy="0"/>
            </a:xfrm>
            <a:prstGeom prst="line">
              <a:avLst/>
            </a:prstGeom>
            <a:ln>
              <a:solidFill>
                <a:srgbClr val="6A00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92677A-866B-4A0A-807A-DE68F6D7F8E1}"/>
              </a:ext>
            </a:extLst>
          </p:cNvPr>
          <p:cNvGrpSpPr/>
          <p:nvPr/>
        </p:nvGrpSpPr>
        <p:grpSpPr>
          <a:xfrm>
            <a:off x="6288678" y="1299515"/>
            <a:ext cx="5207996" cy="400110"/>
            <a:chOff x="6720630" y="1356770"/>
            <a:chExt cx="5207996" cy="40011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D9B1ECC-32CC-40CF-892E-1C0E3A38AD51}"/>
                </a:ext>
              </a:extLst>
            </p:cNvPr>
            <p:cNvSpPr/>
            <p:nvPr/>
          </p:nvSpPr>
          <p:spPr>
            <a:xfrm>
              <a:off x="6720630" y="1356770"/>
              <a:ext cx="1911101" cy="400110"/>
            </a:xfrm>
            <a:prstGeom prst="rect">
              <a:avLst/>
            </a:prstGeom>
            <a:solidFill>
              <a:srgbClr val="6A005F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</a:rPr>
                <a:t>Quality</a:t>
              </a:r>
              <a:r>
                <a:rPr lang="zh-CN" alt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1"/>
                  </a:solidFill>
                </a:rPr>
                <a:t>Metrics</a:t>
              </a:r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E40C6CAF-78BE-46B3-86F9-86D719C5FFE2}"/>
                </a:ext>
              </a:extLst>
            </p:cNvPr>
            <p:cNvCxnSpPr>
              <a:cxnSpLocks/>
            </p:cNvCxnSpPr>
            <p:nvPr/>
          </p:nvCxnSpPr>
          <p:spPr>
            <a:xfrm>
              <a:off x="6720630" y="1756880"/>
              <a:ext cx="5207996" cy="0"/>
            </a:xfrm>
            <a:prstGeom prst="line">
              <a:avLst/>
            </a:prstGeom>
            <a:ln>
              <a:solidFill>
                <a:srgbClr val="6A00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7F3B5F53-5072-425C-A970-F8AB75829787}"/>
              </a:ext>
            </a:extLst>
          </p:cNvPr>
          <p:cNvSpPr txBox="1"/>
          <p:nvPr/>
        </p:nvSpPr>
        <p:spPr>
          <a:xfrm>
            <a:off x="695325" y="287665"/>
            <a:ext cx="7432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Application Demo – </a:t>
            </a:r>
            <a:r>
              <a:rPr lang="en-US" altLang="zh-CN" sz="2800" b="1" dirty="0">
                <a:solidFill>
                  <a:srgbClr val="6A005F"/>
                </a:solidFill>
              </a:rPr>
              <a:t>Evaluation</a:t>
            </a:r>
            <a:endParaRPr lang="zh-CN" altLang="en-US" sz="2800" b="1" dirty="0">
              <a:solidFill>
                <a:srgbClr val="6A005F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FA47AA-FA42-4AC8-8169-21C0CB4A8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1966527"/>
            <a:ext cx="5402262" cy="38882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B89A3F-B6BA-4A77-A2F2-13B89A90E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78" y="1966527"/>
            <a:ext cx="5207996" cy="4042609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B0EF5BF0-DF77-48A7-86DC-FCC7EBCB9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7472">
        <p:fade/>
      </p:transition>
    </mc:Choice>
    <mc:Fallback xmlns="">
      <p:transition advTm="27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196464" y="1615714"/>
            <a:ext cx="775136" cy="41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模板下载：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www.1ppt.com/moban/     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行业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模板：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www.1ppt.com/hangye/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节日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模板：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www.1ppt.com/jieri/   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素材下载：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www.1ppt.com/sucai/</a:t>
            </a:r>
          </a:p>
          <a:p>
            <a:pPr defTabSz="914354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背景图片：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www.1ppt.com/beijing/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图表下载：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www.1ppt.com/tubiao/     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优秀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www.1ppt.com/xiazai/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教程： 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www.1ppt.com/powerpoint/      </a:t>
            </a:r>
          </a:p>
          <a:p>
            <a:pPr defTabSz="914354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Word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教程： 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www.1ppt.com/word/              Excel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教程：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www.1ppt.com/excel/ 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资料下载：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www.1ppt.com/ziliao/        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课件下载：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www.1ppt.com/kejian/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范文下载：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www.1ppt.com/fanwen/             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试卷下载：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www.1ppt.com/shiti/ 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教案下载：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www.1ppt.com/jiaoan/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论坛：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www.1ppt.cn</a:t>
            </a:r>
          </a:p>
          <a:p>
            <a:pPr defTabSz="914354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 </a:t>
            </a:r>
            <a:endParaRPr lang="zh-CN" altLang="en-US" sz="133" kern="0" dirty="0">
              <a:solidFill>
                <a:sysClr val="window" lastClr="FFFF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1" y="0"/>
            <a:ext cx="3216275" cy="6858000"/>
          </a:xfrm>
          <a:prstGeom prst="rect">
            <a:avLst/>
          </a:prstGeom>
          <a:solidFill>
            <a:srgbClr val="6A0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9023" y="3075057"/>
            <a:ext cx="3225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CONTENTS</a:t>
            </a:r>
            <a:endParaRPr lang="zh-CN" altLang="en-US" sz="4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BAA90D3-C7B3-408D-AF80-291A63C0F9DD}"/>
              </a:ext>
            </a:extLst>
          </p:cNvPr>
          <p:cNvGrpSpPr/>
          <p:nvPr/>
        </p:nvGrpSpPr>
        <p:grpSpPr>
          <a:xfrm>
            <a:off x="4508602" y="1014724"/>
            <a:ext cx="3914117" cy="828000"/>
            <a:chOff x="4311289" y="1447290"/>
            <a:chExt cx="3914117" cy="828000"/>
          </a:xfrm>
        </p:grpSpPr>
        <p:sp>
          <p:nvSpPr>
            <p:cNvPr id="19" name="文本框 18"/>
            <p:cNvSpPr txBox="1"/>
            <p:nvPr/>
          </p:nvSpPr>
          <p:spPr>
            <a:xfrm>
              <a:off x="5274105" y="1599680"/>
              <a:ext cx="29513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Background</a:t>
              </a:r>
              <a:endParaRPr lang="zh-CN" altLang="en-US" sz="2800" b="1" dirty="0"/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EB016630-D29C-4A40-A842-BD7346F3F116}"/>
                </a:ext>
              </a:extLst>
            </p:cNvPr>
            <p:cNvGrpSpPr/>
            <p:nvPr/>
          </p:nvGrpSpPr>
          <p:grpSpPr>
            <a:xfrm>
              <a:off x="4311289" y="1447290"/>
              <a:ext cx="828000" cy="828000"/>
              <a:chOff x="4311289" y="1447290"/>
              <a:chExt cx="828000" cy="828000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4311289" y="1507347"/>
                <a:ext cx="828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9E008F"/>
                    </a:solidFill>
                    <a:latin typeface="+mn-ea"/>
                  </a:rPr>
                  <a:t>01</a:t>
                </a: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4311289" y="1447290"/>
                <a:ext cx="828000" cy="828000"/>
              </a:xfrm>
              <a:prstGeom prst="rect">
                <a:avLst/>
              </a:prstGeom>
              <a:noFill/>
              <a:ln>
                <a:solidFill>
                  <a:srgbClr val="6A00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DCCCCB1-3D71-4A16-8787-EBB36375ABD6}"/>
              </a:ext>
            </a:extLst>
          </p:cNvPr>
          <p:cNvGrpSpPr/>
          <p:nvPr/>
        </p:nvGrpSpPr>
        <p:grpSpPr>
          <a:xfrm>
            <a:off x="5336602" y="2432993"/>
            <a:ext cx="3914117" cy="828000"/>
            <a:chOff x="4311289" y="1447290"/>
            <a:chExt cx="3914117" cy="82800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E6D018C-EC23-4762-81EB-FA9E8F8EA722}"/>
                </a:ext>
              </a:extLst>
            </p:cNvPr>
            <p:cNvSpPr txBox="1"/>
            <p:nvPr/>
          </p:nvSpPr>
          <p:spPr>
            <a:xfrm>
              <a:off x="5274105" y="1599680"/>
              <a:ext cx="29513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System Design</a:t>
              </a:r>
              <a:endParaRPr lang="zh-CN" altLang="en-US" sz="2800" b="1" dirty="0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1E316ACC-1159-432C-AB18-E04B3796EA88}"/>
                </a:ext>
              </a:extLst>
            </p:cNvPr>
            <p:cNvGrpSpPr/>
            <p:nvPr/>
          </p:nvGrpSpPr>
          <p:grpSpPr>
            <a:xfrm>
              <a:off x="4311289" y="1447290"/>
              <a:ext cx="828000" cy="828000"/>
              <a:chOff x="4311289" y="1447290"/>
              <a:chExt cx="828000" cy="828000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1FEA0CD-F20C-416A-9683-7EAC0D2CC0AC}"/>
                  </a:ext>
                </a:extLst>
              </p:cNvPr>
              <p:cNvSpPr txBox="1"/>
              <p:nvPr/>
            </p:nvSpPr>
            <p:spPr>
              <a:xfrm>
                <a:off x="4311289" y="1507347"/>
                <a:ext cx="828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9E008F"/>
                    </a:solidFill>
                    <a:latin typeface="+mn-ea"/>
                  </a:rPr>
                  <a:t>02</a:t>
                </a: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12DEC23A-D646-4FA4-8CDD-9535D14B9CFB}"/>
                  </a:ext>
                </a:extLst>
              </p:cNvPr>
              <p:cNvSpPr/>
              <p:nvPr/>
            </p:nvSpPr>
            <p:spPr>
              <a:xfrm>
                <a:off x="4311289" y="1447290"/>
                <a:ext cx="828000" cy="828000"/>
              </a:xfrm>
              <a:prstGeom prst="rect">
                <a:avLst/>
              </a:prstGeom>
              <a:noFill/>
              <a:ln>
                <a:solidFill>
                  <a:srgbClr val="6A00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7A7E941-3220-4EA6-8811-E0B0DAC968DD}"/>
              </a:ext>
            </a:extLst>
          </p:cNvPr>
          <p:cNvGrpSpPr/>
          <p:nvPr/>
        </p:nvGrpSpPr>
        <p:grpSpPr>
          <a:xfrm>
            <a:off x="6164602" y="3851262"/>
            <a:ext cx="3914119" cy="828000"/>
            <a:chOff x="4311289" y="1447290"/>
            <a:chExt cx="3914119" cy="828000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6A4364A-0FAE-4531-B217-D99026782B44}"/>
                </a:ext>
              </a:extLst>
            </p:cNvPr>
            <p:cNvSpPr txBox="1"/>
            <p:nvPr/>
          </p:nvSpPr>
          <p:spPr>
            <a:xfrm>
              <a:off x="5274106" y="1599680"/>
              <a:ext cx="2951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Application Demo</a:t>
              </a:r>
              <a:endParaRPr lang="zh-CN" altLang="en-US" sz="2800" b="1" dirty="0"/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D0B53F59-3836-4A60-A62C-ED4687B8ACEC}"/>
                </a:ext>
              </a:extLst>
            </p:cNvPr>
            <p:cNvGrpSpPr/>
            <p:nvPr/>
          </p:nvGrpSpPr>
          <p:grpSpPr>
            <a:xfrm>
              <a:off x="4311289" y="1447290"/>
              <a:ext cx="828000" cy="828000"/>
              <a:chOff x="4311289" y="1447290"/>
              <a:chExt cx="828000" cy="828000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DE9444A-EE88-4A46-AC83-DABACE268BC1}"/>
                  </a:ext>
                </a:extLst>
              </p:cNvPr>
              <p:cNvSpPr txBox="1"/>
              <p:nvPr/>
            </p:nvSpPr>
            <p:spPr>
              <a:xfrm>
                <a:off x="4311289" y="1507347"/>
                <a:ext cx="828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9E008F"/>
                    </a:solidFill>
                    <a:latin typeface="+mn-ea"/>
                  </a:rPr>
                  <a:t>03</a:t>
                </a: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E4F57618-7779-43D6-8B5F-3BDEB016B519}"/>
                  </a:ext>
                </a:extLst>
              </p:cNvPr>
              <p:cNvSpPr/>
              <p:nvPr/>
            </p:nvSpPr>
            <p:spPr>
              <a:xfrm>
                <a:off x="4311289" y="1447290"/>
                <a:ext cx="828000" cy="828000"/>
              </a:xfrm>
              <a:prstGeom prst="rect">
                <a:avLst/>
              </a:prstGeom>
              <a:noFill/>
              <a:ln>
                <a:solidFill>
                  <a:srgbClr val="6A00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420DCA5-8E84-4AEC-827D-C9920D3C19DD}"/>
              </a:ext>
            </a:extLst>
          </p:cNvPr>
          <p:cNvGrpSpPr/>
          <p:nvPr/>
        </p:nvGrpSpPr>
        <p:grpSpPr>
          <a:xfrm>
            <a:off x="6992602" y="5269531"/>
            <a:ext cx="3914119" cy="828000"/>
            <a:chOff x="4311289" y="1447290"/>
            <a:chExt cx="3914119" cy="828000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E080F9F-7C97-49B2-8B3A-94550C445F7A}"/>
                </a:ext>
              </a:extLst>
            </p:cNvPr>
            <p:cNvSpPr txBox="1"/>
            <p:nvPr/>
          </p:nvSpPr>
          <p:spPr>
            <a:xfrm>
              <a:off x="5274106" y="1599680"/>
              <a:ext cx="2951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870078"/>
                  </a:solidFill>
                </a:rPr>
                <a:t>Conclusion</a:t>
              </a:r>
              <a:endParaRPr lang="zh-CN" altLang="en-US" sz="2800" b="1" dirty="0">
                <a:solidFill>
                  <a:srgbClr val="870078"/>
                </a:solidFill>
              </a:endParaRPr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A0878A3A-9AA0-4D13-B3A5-7D75162B9C82}"/>
                </a:ext>
              </a:extLst>
            </p:cNvPr>
            <p:cNvGrpSpPr/>
            <p:nvPr/>
          </p:nvGrpSpPr>
          <p:grpSpPr>
            <a:xfrm>
              <a:off x="4311289" y="1447290"/>
              <a:ext cx="828000" cy="828000"/>
              <a:chOff x="4311289" y="1447290"/>
              <a:chExt cx="828000" cy="828000"/>
            </a:xfrm>
          </p:grpSpPr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FA5B25D-0669-4B7B-95E8-5C13F46A7745}"/>
                  </a:ext>
                </a:extLst>
              </p:cNvPr>
              <p:cNvSpPr txBox="1"/>
              <p:nvPr/>
            </p:nvSpPr>
            <p:spPr>
              <a:xfrm>
                <a:off x="4311289" y="1507347"/>
                <a:ext cx="828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9E008F"/>
                    </a:solidFill>
                    <a:latin typeface="+mn-ea"/>
                  </a:rPr>
                  <a:t>04</a:t>
                </a: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801ED5AE-C827-46D2-B93D-938D6AA42B5C}"/>
                  </a:ext>
                </a:extLst>
              </p:cNvPr>
              <p:cNvSpPr/>
              <p:nvPr/>
            </p:nvSpPr>
            <p:spPr>
              <a:xfrm>
                <a:off x="4311289" y="1447290"/>
                <a:ext cx="828000" cy="828000"/>
              </a:xfrm>
              <a:prstGeom prst="rect">
                <a:avLst/>
              </a:prstGeom>
              <a:noFill/>
              <a:ln>
                <a:solidFill>
                  <a:srgbClr val="6A00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08D3E563-E69E-42FA-B5DA-AA0B79D8A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5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8289">
        <p:fade/>
      </p:transition>
    </mc:Choice>
    <mc:Fallback xmlns="">
      <p:transition advTm="8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AF543F2-E357-477C-BC35-3CC7E102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E7F-84B6-4064-9D4E-CC7D244BCA04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BC89AF-DC8F-4DE6-A8AE-3399342272EA}"/>
              </a:ext>
            </a:extLst>
          </p:cNvPr>
          <p:cNvSpPr txBox="1">
            <a:spLocks/>
          </p:cNvSpPr>
          <p:nvPr/>
        </p:nvSpPr>
        <p:spPr>
          <a:xfrm>
            <a:off x="10801349" y="6405444"/>
            <a:ext cx="1390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D91E7F-84B6-4064-9D4E-CC7D244BCA04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DBA19F3-2732-418B-BEDD-036DD7119249}"/>
              </a:ext>
            </a:extLst>
          </p:cNvPr>
          <p:cNvGrpSpPr/>
          <p:nvPr/>
        </p:nvGrpSpPr>
        <p:grpSpPr>
          <a:xfrm>
            <a:off x="695325" y="2108566"/>
            <a:ext cx="4476115" cy="587603"/>
            <a:chOff x="199393" y="1496253"/>
            <a:chExt cx="4476115" cy="587603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4BD1BB7D-9708-49D9-84E3-44AA44319B06}"/>
                </a:ext>
              </a:extLst>
            </p:cNvPr>
            <p:cNvSpPr/>
            <p:nvPr/>
          </p:nvSpPr>
          <p:spPr>
            <a:xfrm>
              <a:off x="199393" y="1496253"/>
              <a:ext cx="587603" cy="587603"/>
            </a:xfrm>
            <a:prstGeom prst="ellipse">
              <a:avLst/>
            </a:prstGeom>
            <a:solidFill>
              <a:srgbClr val="6A00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1CF2B7B-0CE4-4493-BCB2-EE9BFB592A2E}"/>
                </a:ext>
              </a:extLst>
            </p:cNvPr>
            <p:cNvSpPr/>
            <p:nvPr/>
          </p:nvSpPr>
          <p:spPr>
            <a:xfrm>
              <a:off x="786996" y="1559221"/>
              <a:ext cx="388851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b="1" dirty="0">
                  <a:solidFill>
                    <a:schemeClr val="accent5">
                      <a:lumMod val="75000"/>
                    </a:schemeClr>
                  </a:solidFill>
                </a:rPr>
                <a:t>Data management</a:t>
              </a: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7C1F093C-59EE-43EA-915C-124E8A55B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584" y="2047471"/>
            <a:ext cx="6377980" cy="312429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446F677A-0B83-4F07-964F-02768884CC34}"/>
              </a:ext>
            </a:extLst>
          </p:cNvPr>
          <p:cNvGrpSpPr/>
          <p:nvPr/>
        </p:nvGrpSpPr>
        <p:grpSpPr>
          <a:xfrm>
            <a:off x="695325" y="3134132"/>
            <a:ext cx="4476115" cy="587603"/>
            <a:chOff x="199393" y="1496253"/>
            <a:chExt cx="4476115" cy="587603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B70F4910-A511-4562-B58D-F92CCD8B4430}"/>
                </a:ext>
              </a:extLst>
            </p:cNvPr>
            <p:cNvSpPr/>
            <p:nvPr/>
          </p:nvSpPr>
          <p:spPr>
            <a:xfrm>
              <a:off x="199393" y="1496253"/>
              <a:ext cx="587603" cy="587603"/>
            </a:xfrm>
            <a:prstGeom prst="ellipse">
              <a:avLst/>
            </a:prstGeom>
            <a:solidFill>
              <a:srgbClr val="6A00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2645458-A666-46F3-A76B-D11CFE2CA94B}"/>
                </a:ext>
              </a:extLst>
            </p:cNvPr>
            <p:cNvSpPr/>
            <p:nvPr/>
          </p:nvSpPr>
          <p:spPr>
            <a:xfrm>
              <a:off x="786996" y="1559221"/>
              <a:ext cx="388851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b="1" dirty="0">
                  <a:solidFill>
                    <a:schemeClr val="accent2">
                      <a:lumMod val="75000"/>
                    </a:schemeClr>
                  </a:solidFill>
                </a:rPr>
                <a:t>Out-of-the-box environment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EC29C668-F11C-43E1-823F-6B50D71B63C0}"/>
              </a:ext>
            </a:extLst>
          </p:cNvPr>
          <p:cNvGrpSpPr/>
          <p:nvPr/>
        </p:nvGrpSpPr>
        <p:grpSpPr>
          <a:xfrm>
            <a:off x="695325" y="4159698"/>
            <a:ext cx="4547235" cy="587603"/>
            <a:chOff x="199393" y="1496253"/>
            <a:chExt cx="4547235" cy="587603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697D2789-422F-40E1-B78C-38A858795FB9}"/>
                </a:ext>
              </a:extLst>
            </p:cNvPr>
            <p:cNvSpPr/>
            <p:nvPr/>
          </p:nvSpPr>
          <p:spPr>
            <a:xfrm>
              <a:off x="199393" y="1496253"/>
              <a:ext cx="587603" cy="587603"/>
            </a:xfrm>
            <a:prstGeom prst="ellipse">
              <a:avLst/>
            </a:prstGeom>
            <a:solidFill>
              <a:srgbClr val="6A00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4BF5C7E-6A47-404D-8E66-C04ABF5F679D}"/>
                </a:ext>
              </a:extLst>
            </p:cNvPr>
            <p:cNvSpPr/>
            <p:nvPr/>
          </p:nvSpPr>
          <p:spPr>
            <a:xfrm>
              <a:off x="786996" y="1559221"/>
              <a:ext cx="395963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b="1" dirty="0">
                  <a:solidFill>
                    <a:schemeClr val="accent6">
                      <a:lumMod val="75000"/>
                    </a:schemeClr>
                  </a:solidFill>
                </a:rPr>
                <a:t>Automatic evaluation approach</a:t>
              </a: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E796442A-C464-4EC3-9B00-4C854923A4D8}"/>
              </a:ext>
            </a:extLst>
          </p:cNvPr>
          <p:cNvSpPr txBox="1"/>
          <p:nvPr/>
        </p:nvSpPr>
        <p:spPr>
          <a:xfrm>
            <a:off x="695325" y="287665"/>
            <a:ext cx="7432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Conclusion</a:t>
            </a:r>
            <a:endParaRPr lang="zh-CN" altLang="en-US" sz="2800" b="1" dirty="0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93225CBD-FFE0-4609-B2EE-1F472B4E7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42744">
        <p:fade/>
      </p:transition>
    </mc:Choice>
    <mc:Fallback xmlns="">
      <p:transition advTm="427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6322073-047D-4594-82C5-9D54B141AD5F}"/>
              </a:ext>
            </a:extLst>
          </p:cNvPr>
          <p:cNvGrpSpPr/>
          <p:nvPr/>
        </p:nvGrpSpPr>
        <p:grpSpPr>
          <a:xfrm>
            <a:off x="0" y="603998"/>
            <a:ext cx="12192000" cy="1031844"/>
            <a:chOff x="0" y="2695184"/>
            <a:chExt cx="12192000" cy="1491343"/>
          </a:xfrm>
        </p:grpSpPr>
        <p:sp>
          <p:nvSpPr>
            <p:cNvPr id="8" name="矩形 7"/>
            <p:cNvSpPr/>
            <p:nvPr/>
          </p:nvSpPr>
          <p:spPr>
            <a:xfrm>
              <a:off x="0" y="3667640"/>
              <a:ext cx="12192000" cy="518887"/>
            </a:xfrm>
            <a:prstGeom prst="rect">
              <a:avLst/>
            </a:prstGeom>
            <a:solidFill>
              <a:srgbClr val="453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695184"/>
              <a:ext cx="12192000" cy="972457"/>
            </a:xfrm>
            <a:prstGeom prst="rect">
              <a:avLst/>
            </a:prstGeom>
            <a:solidFill>
              <a:srgbClr val="6A00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786019" y="707443"/>
            <a:ext cx="9446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bg1"/>
                </a:solidFill>
              </a:rPr>
              <a:t>DevOpsEnvy</a:t>
            </a:r>
            <a:r>
              <a:rPr lang="en-US" altLang="zh-CN" sz="2400" b="1" dirty="0">
                <a:solidFill>
                  <a:schemeClr val="bg1"/>
                </a:solidFill>
              </a:rPr>
              <a:t>: An Education Support System for DevOps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86019" y="1285609"/>
            <a:ext cx="9446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Guoping</a:t>
            </a:r>
            <a:r>
              <a:rPr lang="en-US" altLang="zh-CN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Rong</a:t>
            </a:r>
            <a:r>
              <a:rPr lang="en-US" altLang="zh-CN" sz="1600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Shenghui</a:t>
            </a:r>
            <a:r>
              <a:rPr lang="en-US" altLang="zh-CN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Gu, He Zhang, Dong Shao</a:t>
            </a:r>
            <a:endParaRPr lang="zh-CN" altLang="en-US" sz="16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C3287B45-9204-424A-B402-05224D61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19" y="394700"/>
            <a:ext cx="1188100" cy="14891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129F952-3E56-4257-9C51-1E7677A75A1B}"/>
              </a:ext>
            </a:extLst>
          </p:cNvPr>
          <p:cNvSpPr txBox="1"/>
          <p:nvPr/>
        </p:nvSpPr>
        <p:spPr>
          <a:xfrm>
            <a:off x="3837208" y="2767280"/>
            <a:ext cx="45175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6A005F"/>
                </a:solidFill>
              </a:rPr>
              <a:t>THANKS</a:t>
            </a:r>
            <a:endParaRPr lang="zh-CN" altLang="en-US" sz="8000" b="1" dirty="0">
              <a:solidFill>
                <a:srgbClr val="6A005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1820A40-1483-40E8-8B2F-541EEAA609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748" y="6254002"/>
            <a:ext cx="1496060" cy="4757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320511D-2268-48C1-B9F4-241458B345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93" y="6213024"/>
            <a:ext cx="1876598" cy="51674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F4BE616-66F9-4751-963C-BFE8CF8DD751}"/>
              </a:ext>
            </a:extLst>
          </p:cNvPr>
          <p:cNvSpPr txBox="1"/>
          <p:nvPr/>
        </p:nvSpPr>
        <p:spPr>
          <a:xfrm>
            <a:off x="4217748" y="4950228"/>
            <a:ext cx="47131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6A005F"/>
                </a:solidFill>
              </a:rPr>
              <a:t>Guoping</a:t>
            </a:r>
            <a:r>
              <a:rPr lang="en-US" altLang="zh-CN" dirty="0">
                <a:solidFill>
                  <a:srgbClr val="6A005F"/>
                </a:solidFill>
              </a:rPr>
              <a:t> </a:t>
            </a:r>
            <a:r>
              <a:rPr lang="en-US" altLang="zh-CN" dirty="0" err="1">
                <a:solidFill>
                  <a:srgbClr val="6A005F"/>
                </a:solidFill>
              </a:rPr>
              <a:t>Rong</a:t>
            </a:r>
            <a:r>
              <a:rPr lang="en-US" altLang="zh-CN" dirty="0">
                <a:solidFill>
                  <a:srgbClr val="6A005F"/>
                </a:solidFill>
              </a:rPr>
              <a:t>	ronggp@nju.edu.cn</a:t>
            </a:r>
          </a:p>
          <a:p>
            <a:r>
              <a:rPr lang="en-US" altLang="zh-CN" dirty="0" err="1">
                <a:solidFill>
                  <a:srgbClr val="6A005F"/>
                </a:solidFill>
              </a:rPr>
              <a:t>Shenghui</a:t>
            </a:r>
            <a:r>
              <a:rPr lang="en-US" altLang="zh-CN" dirty="0">
                <a:solidFill>
                  <a:srgbClr val="6A005F"/>
                </a:solidFill>
              </a:rPr>
              <a:t> Gu	samuelgarciastk@gmail.com</a:t>
            </a:r>
          </a:p>
          <a:p>
            <a:r>
              <a:rPr lang="en-US" altLang="zh-CN" dirty="0">
                <a:solidFill>
                  <a:srgbClr val="6A005F"/>
                </a:solidFill>
              </a:rPr>
              <a:t>He Zhang		hezhang@nju.edu.cn</a:t>
            </a:r>
          </a:p>
          <a:p>
            <a:r>
              <a:rPr lang="en-US" altLang="zh-CN" dirty="0">
                <a:solidFill>
                  <a:srgbClr val="6A005F"/>
                </a:solidFill>
              </a:rPr>
              <a:t>Dong Shao	dongshao@nju.edu.cn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47D5C9FB-3EE1-4C57-A5ED-451A60073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4848">
        <p:fade/>
      </p:transition>
    </mc:Choice>
    <mc:Fallback xmlns="">
      <p:transition advTm="4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196464" y="1615714"/>
            <a:ext cx="775136" cy="41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模板下载：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www.1ppt.com/moban/     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行业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模板：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www.1ppt.com/hangye/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节日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模板：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www.1ppt.com/jieri/   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素材下载：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www.1ppt.com/sucai/</a:t>
            </a:r>
          </a:p>
          <a:p>
            <a:pPr defTabSz="914354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背景图片：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www.1ppt.com/beijing/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图表下载：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www.1ppt.com/tubiao/     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优秀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www.1ppt.com/xiazai/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教程： 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www.1ppt.com/powerpoint/      </a:t>
            </a:r>
          </a:p>
          <a:p>
            <a:pPr defTabSz="914354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Word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教程： 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www.1ppt.com/word/              Excel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教程：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www.1ppt.com/excel/ 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资料下载：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www.1ppt.com/ziliao/        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课件下载：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www.1ppt.com/kejian/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范文下载：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www.1ppt.com/fanwen/             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试卷下载：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www.1ppt.com/shiti/ 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教案下载：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www.1ppt.com/jiaoan/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论坛：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www.1ppt.cn</a:t>
            </a:r>
          </a:p>
          <a:p>
            <a:pPr defTabSz="914354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 </a:t>
            </a:r>
            <a:endParaRPr lang="zh-CN" altLang="en-US" sz="133" kern="0" dirty="0">
              <a:solidFill>
                <a:sysClr val="window" lastClr="FFFF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1" y="0"/>
            <a:ext cx="3216275" cy="6858000"/>
          </a:xfrm>
          <a:prstGeom prst="rect">
            <a:avLst/>
          </a:prstGeom>
          <a:solidFill>
            <a:srgbClr val="6A0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9023" y="3075057"/>
            <a:ext cx="3225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CONTENTS</a:t>
            </a:r>
            <a:endParaRPr lang="zh-CN" altLang="en-US" sz="4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BAA90D3-C7B3-408D-AF80-291A63C0F9DD}"/>
              </a:ext>
            </a:extLst>
          </p:cNvPr>
          <p:cNvGrpSpPr/>
          <p:nvPr/>
        </p:nvGrpSpPr>
        <p:grpSpPr>
          <a:xfrm>
            <a:off x="4508602" y="1014724"/>
            <a:ext cx="3914117" cy="828000"/>
            <a:chOff x="4311289" y="1447290"/>
            <a:chExt cx="3914117" cy="828000"/>
          </a:xfrm>
        </p:grpSpPr>
        <p:sp>
          <p:nvSpPr>
            <p:cNvPr id="19" name="文本框 18"/>
            <p:cNvSpPr txBox="1"/>
            <p:nvPr/>
          </p:nvSpPr>
          <p:spPr>
            <a:xfrm>
              <a:off x="5274105" y="1599680"/>
              <a:ext cx="29513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870078"/>
                  </a:solidFill>
                </a:rPr>
                <a:t>Background</a:t>
              </a:r>
              <a:endParaRPr lang="zh-CN" altLang="en-US" sz="2800" b="1" dirty="0">
                <a:solidFill>
                  <a:srgbClr val="870078"/>
                </a:solidFill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EB016630-D29C-4A40-A842-BD7346F3F116}"/>
                </a:ext>
              </a:extLst>
            </p:cNvPr>
            <p:cNvGrpSpPr/>
            <p:nvPr/>
          </p:nvGrpSpPr>
          <p:grpSpPr>
            <a:xfrm>
              <a:off x="4311289" y="1447290"/>
              <a:ext cx="828000" cy="828000"/>
              <a:chOff x="4311289" y="1447290"/>
              <a:chExt cx="828000" cy="828000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4311289" y="1507347"/>
                <a:ext cx="828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9E008F"/>
                    </a:solidFill>
                    <a:latin typeface="+mn-ea"/>
                  </a:rPr>
                  <a:t>01</a:t>
                </a: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4311289" y="1447290"/>
                <a:ext cx="828000" cy="828000"/>
              </a:xfrm>
              <a:prstGeom prst="rect">
                <a:avLst/>
              </a:prstGeom>
              <a:noFill/>
              <a:ln>
                <a:solidFill>
                  <a:srgbClr val="6A00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DCCCCB1-3D71-4A16-8787-EBB36375ABD6}"/>
              </a:ext>
            </a:extLst>
          </p:cNvPr>
          <p:cNvGrpSpPr/>
          <p:nvPr/>
        </p:nvGrpSpPr>
        <p:grpSpPr>
          <a:xfrm>
            <a:off x="5336602" y="2432993"/>
            <a:ext cx="3914117" cy="828000"/>
            <a:chOff x="4311289" y="1447290"/>
            <a:chExt cx="3914117" cy="82800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E6D018C-EC23-4762-81EB-FA9E8F8EA722}"/>
                </a:ext>
              </a:extLst>
            </p:cNvPr>
            <p:cNvSpPr txBox="1"/>
            <p:nvPr/>
          </p:nvSpPr>
          <p:spPr>
            <a:xfrm>
              <a:off x="5274105" y="1599680"/>
              <a:ext cx="29513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System Design</a:t>
              </a:r>
              <a:endParaRPr lang="zh-CN" altLang="en-US" sz="2800" b="1" dirty="0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1E316ACC-1159-432C-AB18-E04B3796EA88}"/>
                </a:ext>
              </a:extLst>
            </p:cNvPr>
            <p:cNvGrpSpPr/>
            <p:nvPr/>
          </p:nvGrpSpPr>
          <p:grpSpPr>
            <a:xfrm>
              <a:off x="4311289" y="1447290"/>
              <a:ext cx="828000" cy="828000"/>
              <a:chOff x="4311289" y="1447290"/>
              <a:chExt cx="828000" cy="828000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1FEA0CD-F20C-416A-9683-7EAC0D2CC0AC}"/>
                  </a:ext>
                </a:extLst>
              </p:cNvPr>
              <p:cNvSpPr txBox="1"/>
              <p:nvPr/>
            </p:nvSpPr>
            <p:spPr>
              <a:xfrm>
                <a:off x="4311289" y="1507347"/>
                <a:ext cx="828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9E008F"/>
                    </a:solidFill>
                    <a:latin typeface="+mn-ea"/>
                  </a:rPr>
                  <a:t>02</a:t>
                </a: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12DEC23A-D646-4FA4-8CDD-9535D14B9CFB}"/>
                  </a:ext>
                </a:extLst>
              </p:cNvPr>
              <p:cNvSpPr/>
              <p:nvPr/>
            </p:nvSpPr>
            <p:spPr>
              <a:xfrm>
                <a:off x="4311289" y="1447290"/>
                <a:ext cx="828000" cy="828000"/>
              </a:xfrm>
              <a:prstGeom prst="rect">
                <a:avLst/>
              </a:prstGeom>
              <a:noFill/>
              <a:ln>
                <a:solidFill>
                  <a:srgbClr val="6A00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7A7E941-3220-4EA6-8811-E0B0DAC968DD}"/>
              </a:ext>
            </a:extLst>
          </p:cNvPr>
          <p:cNvGrpSpPr/>
          <p:nvPr/>
        </p:nvGrpSpPr>
        <p:grpSpPr>
          <a:xfrm>
            <a:off x="6164602" y="3851262"/>
            <a:ext cx="3914119" cy="828000"/>
            <a:chOff x="4311289" y="1447290"/>
            <a:chExt cx="3914119" cy="828000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6A4364A-0FAE-4531-B217-D99026782B44}"/>
                </a:ext>
              </a:extLst>
            </p:cNvPr>
            <p:cNvSpPr txBox="1"/>
            <p:nvPr/>
          </p:nvSpPr>
          <p:spPr>
            <a:xfrm>
              <a:off x="5274106" y="1599680"/>
              <a:ext cx="2951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Application Demo</a:t>
              </a:r>
              <a:endParaRPr lang="zh-CN" altLang="en-US" sz="2800" b="1" dirty="0"/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D0B53F59-3836-4A60-A62C-ED4687B8ACEC}"/>
                </a:ext>
              </a:extLst>
            </p:cNvPr>
            <p:cNvGrpSpPr/>
            <p:nvPr/>
          </p:nvGrpSpPr>
          <p:grpSpPr>
            <a:xfrm>
              <a:off x="4311289" y="1447290"/>
              <a:ext cx="828000" cy="828000"/>
              <a:chOff x="4311289" y="1447290"/>
              <a:chExt cx="828000" cy="828000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DE9444A-EE88-4A46-AC83-DABACE268BC1}"/>
                  </a:ext>
                </a:extLst>
              </p:cNvPr>
              <p:cNvSpPr txBox="1"/>
              <p:nvPr/>
            </p:nvSpPr>
            <p:spPr>
              <a:xfrm>
                <a:off x="4311289" y="1507347"/>
                <a:ext cx="828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9E008F"/>
                    </a:solidFill>
                    <a:latin typeface="+mn-ea"/>
                  </a:rPr>
                  <a:t>03</a:t>
                </a: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E4F57618-7779-43D6-8B5F-3BDEB016B519}"/>
                  </a:ext>
                </a:extLst>
              </p:cNvPr>
              <p:cNvSpPr/>
              <p:nvPr/>
            </p:nvSpPr>
            <p:spPr>
              <a:xfrm>
                <a:off x="4311289" y="1447290"/>
                <a:ext cx="828000" cy="828000"/>
              </a:xfrm>
              <a:prstGeom prst="rect">
                <a:avLst/>
              </a:prstGeom>
              <a:noFill/>
              <a:ln>
                <a:solidFill>
                  <a:srgbClr val="6A00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420DCA5-8E84-4AEC-827D-C9920D3C19DD}"/>
              </a:ext>
            </a:extLst>
          </p:cNvPr>
          <p:cNvGrpSpPr/>
          <p:nvPr/>
        </p:nvGrpSpPr>
        <p:grpSpPr>
          <a:xfrm>
            <a:off x="6992602" y="5269531"/>
            <a:ext cx="3914119" cy="828000"/>
            <a:chOff x="4311289" y="1447290"/>
            <a:chExt cx="3914119" cy="828000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E080F9F-7C97-49B2-8B3A-94550C445F7A}"/>
                </a:ext>
              </a:extLst>
            </p:cNvPr>
            <p:cNvSpPr txBox="1"/>
            <p:nvPr/>
          </p:nvSpPr>
          <p:spPr>
            <a:xfrm>
              <a:off x="5274106" y="1599680"/>
              <a:ext cx="2951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Conclusion</a:t>
              </a:r>
              <a:endParaRPr lang="zh-CN" altLang="en-US" sz="2800" b="1" dirty="0"/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A0878A3A-9AA0-4D13-B3A5-7D75162B9C82}"/>
                </a:ext>
              </a:extLst>
            </p:cNvPr>
            <p:cNvGrpSpPr/>
            <p:nvPr/>
          </p:nvGrpSpPr>
          <p:grpSpPr>
            <a:xfrm>
              <a:off x="4311289" y="1447290"/>
              <a:ext cx="828000" cy="828000"/>
              <a:chOff x="4311289" y="1447290"/>
              <a:chExt cx="828000" cy="828000"/>
            </a:xfrm>
          </p:grpSpPr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FA5B25D-0669-4B7B-95E8-5C13F46A7745}"/>
                  </a:ext>
                </a:extLst>
              </p:cNvPr>
              <p:cNvSpPr txBox="1"/>
              <p:nvPr/>
            </p:nvSpPr>
            <p:spPr>
              <a:xfrm>
                <a:off x="4311289" y="1507347"/>
                <a:ext cx="828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9E008F"/>
                    </a:solidFill>
                    <a:latin typeface="+mn-ea"/>
                  </a:rPr>
                  <a:t>04</a:t>
                </a: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801ED5AE-C827-46D2-B93D-938D6AA42B5C}"/>
                  </a:ext>
                </a:extLst>
              </p:cNvPr>
              <p:cNvSpPr/>
              <p:nvPr/>
            </p:nvSpPr>
            <p:spPr>
              <a:xfrm>
                <a:off x="4311289" y="1447290"/>
                <a:ext cx="828000" cy="828000"/>
              </a:xfrm>
              <a:prstGeom prst="rect">
                <a:avLst/>
              </a:prstGeom>
              <a:noFill/>
              <a:ln>
                <a:solidFill>
                  <a:srgbClr val="6A00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7" name="音频 26">
            <a:hlinkClick r:id="" action="ppaction://media"/>
            <a:extLst>
              <a:ext uri="{FF2B5EF4-FFF2-40B4-BE49-F238E27FC236}">
                <a16:creationId xmlns:a16="http://schemas.microsoft.com/office/drawing/2014/main" id="{54B7AE04-BB87-4AB7-AE89-F112E89CC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6797">
        <p:fade/>
      </p:transition>
    </mc:Choice>
    <mc:Fallback xmlns="">
      <p:transition advTm="67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95325" y="287665"/>
            <a:ext cx="540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Background – </a:t>
            </a:r>
            <a:r>
              <a:rPr lang="en-US" altLang="zh-CN" sz="2800" b="1" dirty="0">
                <a:solidFill>
                  <a:srgbClr val="6A005F"/>
                </a:solidFill>
              </a:rPr>
              <a:t>DevOps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0801349" y="6405444"/>
            <a:ext cx="1390651" cy="365125"/>
          </a:xfrm>
        </p:spPr>
        <p:txBody>
          <a:bodyPr/>
          <a:lstStyle/>
          <a:p>
            <a:fld id="{51D91E7F-84B6-4064-9D4E-CC7D244BCA04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AA9750-6ABC-4C40-B354-A903708F2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29" y="1444780"/>
            <a:ext cx="8882742" cy="4571341"/>
          </a:xfrm>
          <a:prstGeom prst="rect">
            <a:avLst/>
          </a:prstGeom>
        </p:spPr>
      </p:pic>
      <p:pic>
        <p:nvPicPr>
          <p:cNvPr id="35" name="音频 34">
            <a:hlinkClick r:id="" action="ppaction://media"/>
            <a:extLst>
              <a:ext uri="{FF2B5EF4-FFF2-40B4-BE49-F238E27FC236}">
                <a16:creationId xmlns:a16="http://schemas.microsoft.com/office/drawing/2014/main" id="{FB606B9C-DE82-4430-81BD-EF44C4FE2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2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93526">
        <p:fade/>
      </p:transition>
    </mc:Choice>
    <mc:Fallback xmlns="">
      <p:transition advTm="935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E7F-84B6-4064-9D4E-CC7D244BCA04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0330079-5A7E-40B1-AE78-9E5299C0A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382" y="1204044"/>
            <a:ext cx="2428531" cy="24285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E0C176E-4769-43EB-9DD6-7DD0A7C1B7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6" r="11299"/>
          <a:stretch/>
        </p:blipFill>
        <p:spPr>
          <a:xfrm>
            <a:off x="451783" y="3943632"/>
            <a:ext cx="3684664" cy="242853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56A238B-5727-4BEF-B4A2-1FC5BAA298C2}"/>
              </a:ext>
            </a:extLst>
          </p:cNvPr>
          <p:cNvSpPr txBox="1"/>
          <p:nvPr/>
        </p:nvSpPr>
        <p:spPr>
          <a:xfrm>
            <a:off x="4639277" y="4901519"/>
            <a:ext cx="3684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A005F"/>
                </a:solidFill>
              </a:rPr>
              <a:t>Technical environment</a:t>
            </a:r>
            <a:endParaRPr lang="zh-CN" altLang="en-US" sz="2800" b="1" dirty="0">
              <a:solidFill>
                <a:srgbClr val="6A005F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94C3452-7461-446B-B3D9-0EAED8ACA6A6}"/>
              </a:ext>
            </a:extLst>
          </p:cNvPr>
          <p:cNvSpPr txBox="1"/>
          <p:nvPr/>
        </p:nvSpPr>
        <p:spPr>
          <a:xfrm>
            <a:off x="2081977" y="2161767"/>
            <a:ext cx="2789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A005F"/>
                </a:solidFill>
              </a:rPr>
              <a:t>Skills</a:t>
            </a:r>
            <a:r>
              <a:rPr lang="zh-CN" altLang="en-US" sz="2800" b="1" dirty="0">
                <a:solidFill>
                  <a:srgbClr val="6A005F"/>
                </a:solidFill>
              </a:rPr>
              <a:t> </a:t>
            </a:r>
            <a:r>
              <a:rPr lang="en-US" altLang="zh-CN" sz="2800" b="1" dirty="0">
                <a:solidFill>
                  <a:srgbClr val="6A005F"/>
                </a:solidFill>
              </a:rPr>
              <a:t>acquisition</a:t>
            </a:r>
            <a:endParaRPr lang="zh-CN" altLang="en-US" sz="2800" b="1" dirty="0">
              <a:solidFill>
                <a:srgbClr val="6A005F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4B45043-4076-44F9-8149-4BFE56D14D14}"/>
              </a:ext>
            </a:extLst>
          </p:cNvPr>
          <p:cNvSpPr txBox="1"/>
          <p:nvPr/>
        </p:nvSpPr>
        <p:spPr>
          <a:xfrm>
            <a:off x="5026971" y="2684987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6A005F"/>
                </a:solidFill>
              </a:rPr>
              <a:t>Emphasize</a:t>
            </a:r>
            <a:r>
              <a:rPr lang="zh-CN" altLang="en-US" sz="2400" dirty="0">
                <a:solidFill>
                  <a:srgbClr val="6A005F"/>
                </a:solidFill>
              </a:rPr>
              <a:t> </a:t>
            </a:r>
            <a:r>
              <a:rPr lang="en-US" altLang="zh-CN" sz="2400" dirty="0">
                <a:solidFill>
                  <a:srgbClr val="6A005F"/>
                </a:solidFill>
              </a:rPr>
              <a:t>skills</a:t>
            </a:r>
            <a:endParaRPr lang="zh-CN" altLang="en-US" sz="2400" dirty="0">
              <a:solidFill>
                <a:srgbClr val="6A005F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203B9C1-A11C-4AC5-A909-73F22891E9D8}"/>
              </a:ext>
            </a:extLst>
          </p:cNvPr>
          <p:cNvSpPr txBox="1"/>
          <p:nvPr/>
        </p:nvSpPr>
        <p:spPr>
          <a:xfrm>
            <a:off x="8479388" y="4439690"/>
            <a:ext cx="288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6A005F"/>
                </a:solidFill>
              </a:rPr>
              <a:t>Realistic environment</a:t>
            </a:r>
            <a:endParaRPr lang="zh-CN" altLang="en-US" sz="2400" dirty="0">
              <a:solidFill>
                <a:srgbClr val="6A005F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6DA2B14-D3F7-4088-90B3-59D72D9D3880}"/>
              </a:ext>
            </a:extLst>
          </p:cNvPr>
          <p:cNvSpPr txBox="1"/>
          <p:nvPr/>
        </p:nvSpPr>
        <p:spPr>
          <a:xfrm>
            <a:off x="8479388" y="5424038"/>
            <a:ext cx="3260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6A005F"/>
                </a:solidFill>
              </a:rPr>
              <a:t>Assessment and marking</a:t>
            </a:r>
            <a:endParaRPr lang="zh-CN" altLang="en-US" sz="2400" dirty="0">
              <a:solidFill>
                <a:srgbClr val="6A005F"/>
              </a:solidFill>
            </a:endParaRPr>
          </a:p>
        </p:txBody>
      </p:sp>
      <p:sp>
        <p:nvSpPr>
          <p:cNvPr id="26" name="左大括号 25">
            <a:extLst>
              <a:ext uri="{FF2B5EF4-FFF2-40B4-BE49-F238E27FC236}">
                <a16:creationId xmlns:a16="http://schemas.microsoft.com/office/drawing/2014/main" id="{D317DEE4-3DA4-4B97-814C-D79D7EF4182B}"/>
              </a:ext>
            </a:extLst>
          </p:cNvPr>
          <p:cNvSpPr/>
          <p:nvPr/>
        </p:nvSpPr>
        <p:spPr>
          <a:xfrm>
            <a:off x="4871523" y="1966177"/>
            <a:ext cx="155448" cy="914400"/>
          </a:xfrm>
          <a:prstGeom prst="leftBrace">
            <a:avLst>
              <a:gd name="adj1" fmla="val 65011"/>
              <a:gd name="adj2" fmla="val 50000"/>
            </a:avLst>
          </a:prstGeom>
          <a:ln w="19050">
            <a:solidFill>
              <a:srgbClr val="6A00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E0B47FDB-8D93-49D4-A6F9-1F2EFBC2F331}"/>
              </a:ext>
            </a:extLst>
          </p:cNvPr>
          <p:cNvSpPr/>
          <p:nvPr/>
        </p:nvSpPr>
        <p:spPr>
          <a:xfrm>
            <a:off x="1609725" y="2187251"/>
            <a:ext cx="472252" cy="472252"/>
          </a:xfrm>
          <a:prstGeom prst="ellipse">
            <a:avLst/>
          </a:prstGeom>
          <a:solidFill>
            <a:srgbClr val="6A0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+mn-ea"/>
              </a:rPr>
              <a:t>1</a:t>
            </a:r>
            <a:endParaRPr lang="zh-CN" altLang="en-US" sz="2400" b="1" dirty="0">
              <a:latin typeface="+mn-ea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9DF6DA38-3779-4C14-BA54-EC3687823CC5}"/>
              </a:ext>
            </a:extLst>
          </p:cNvPr>
          <p:cNvSpPr/>
          <p:nvPr/>
        </p:nvSpPr>
        <p:spPr>
          <a:xfrm>
            <a:off x="4167025" y="4927003"/>
            <a:ext cx="472252" cy="472252"/>
          </a:xfrm>
          <a:prstGeom prst="ellipse">
            <a:avLst/>
          </a:prstGeom>
          <a:solidFill>
            <a:srgbClr val="6A0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+mn-ea"/>
              </a:rPr>
              <a:t>2</a:t>
            </a:r>
            <a:endParaRPr lang="zh-CN" altLang="en-US" sz="2400" b="1" dirty="0">
              <a:latin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963C4F1-20DC-4FC0-A53A-760B576EA340}"/>
              </a:ext>
            </a:extLst>
          </p:cNvPr>
          <p:cNvSpPr txBox="1"/>
          <p:nvPr/>
        </p:nvSpPr>
        <p:spPr>
          <a:xfrm>
            <a:off x="5026971" y="1700102"/>
            <a:ext cx="178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6A005F"/>
                </a:solidFill>
              </a:rPr>
              <a:t>Hybrid</a:t>
            </a:r>
            <a:r>
              <a:rPr lang="zh-CN" altLang="en-US" sz="2400" dirty="0">
                <a:solidFill>
                  <a:srgbClr val="6A005F"/>
                </a:solidFill>
              </a:rPr>
              <a:t> </a:t>
            </a:r>
            <a:r>
              <a:rPr lang="en-US" altLang="zh-CN" sz="2400" dirty="0">
                <a:solidFill>
                  <a:srgbClr val="6A005F"/>
                </a:solidFill>
              </a:rPr>
              <a:t>skills</a:t>
            </a:r>
            <a:endParaRPr lang="zh-CN" altLang="en-US" sz="2400" dirty="0">
              <a:solidFill>
                <a:srgbClr val="6A005F"/>
              </a:solidFill>
            </a:endParaRPr>
          </a:p>
        </p:txBody>
      </p:sp>
      <p:sp>
        <p:nvSpPr>
          <p:cNvPr id="41" name="左大括号 40">
            <a:extLst>
              <a:ext uri="{FF2B5EF4-FFF2-40B4-BE49-F238E27FC236}">
                <a16:creationId xmlns:a16="http://schemas.microsoft.com/office/drawing/2014/main" id="{F68A7025-4187-4B7A-AA56-6B41C47C5953}"/>
              </a:ext>
            </a:extLst>
          </p:cNvPr>
          <p:cNvSpPr/>
          <p:nvPr/>
        </p:nvSpPr>
        <p:spPr>
          <a:xfrm>
            <a:off x="8323940" y="4705929"/>
            <a:ext cx="155448" cy="914400"/>
          </a:xfrm>
          <a:prstGeom prst="leftBrace">
            <a:avLst>
              <a:gd name="adj1" fmla="val 65011"/>
              <a:gd name="adj2" fmla="val 50000"/>
            </a:avLst>
          </a:prstGeom>
          <a:ln w="19050">
            <a:solidFill>
              <a:srgbClr val="6A00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93FF1B7-1116-45A5-88B6-745E04B54938}"/>
              </a:ext>
            </a:extLst>
          </p:cNvPr>
          <p:cNvSpPr txBox="1"/>
          <p:nvPr/>
        </p:nvSpPr>
        <p:spPr>
          <a:xfrm>
            <a:off x="695325" y="287665"/>
            <a:ext cx="7432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Background – </a:t>
            </a:r>
            <a:r>
              <a:rPr lang="en-US" altLang="zh-CN" sz="2800" b="1" dirty="0">
                <a:solidFill>
                  <a:srgbClr val="6A005F"/>
                </a:solidFill>
              </a:rPr>
              <a:t>Challenges in DevOps Education </a:t>
            </a:r>
            <a:endParaRPr lang="zh-CN" altLang="en-US" sz="2800" b="1" dirty="0">
              <a:solidFill>
                <a:srgbClr val="6A005F"/>
              </a:solidFill>
            </a:endParaRPr>
          </a:p>
        </p:txBody>
      </p:sp>
      <p:pic>
        <p:nvPicPr>
          <p:cNvPr id="20" name="音频 19">
            <a:hlinkClick r:id="" action="ppaction://media"/>
            <a:extLst>
              <a:ext uri="{FF2B5EF4-FFF2-40B4-BE49-F238E27FC236}">
                <a16:creationId xmlns:a16="http://schemas.microsoft.com/office/drawing/2014/main" id="{B21F522A-10DB-4968-BE59-AD8230190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132577">
        <p:fade/>
      </p:transition>
    </mc:Choice>
    <mc:Fallback xmlns="">
      <p:transition advTm="1325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E7F-84B6-4064-9D4E-CC7D244BCA04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4C0570C-52D4-4445-9335-5C509EE9EA0D}"/>
              </a:ext>
            </a:extLst>
          </p:cNvPr>
          <p:cNvSpPr txBox="1"/>
          <p:nvPr/>
        </p:nvSpPr>
        <p:spPr>
          <a:xfrm>
            <a:off x="1355995" y="3211819"/>
            <a:ext cx="43300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6A005F"/>
                </a:solidFill>
              </a:rPr>
              <a:t>Out-of-the-box environment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6A005F"/>
                </a:solidFill>
              </a:rPr>
              <a:t>Easy-to-use tool or system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6A005F"/>
                </a:solidFill>
              </a:rPr>
              <a:t>Automatic evaluation approach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CF1EEFF-5F87-423E-8B07-088CC0981D1E}"/>
              </a:ext>
            </a:extLst>
          </p:cNvPr>
          <p:cNvGrpSpPr/>
          <p:nvPr/>
        </p:nvGrpSpPr>
        <p:grpSpPr>
          <a:xfrm>
            <a:off x="1355995" y="1949725"/>
            <a:ext cx="9406985" cy="766694"/>
            <a:chOff x="1394364" y="1536275"/>
            <a:chExt cx="9406985" cy="76669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31F31B2-5C2A-4B5A-BA12-550F8BE556FF}"/>
                </a:ext>
              </a:extLst>
            </p:cNvPr>
            <p:cNvSpPr/>
            <p:nvPr/>
          </p:nvSpPr>
          <p:spPr>
            <a:xfrm>
              <a:off x="1394364" y="1536275"/>
              <a:ext cx="9406985" cy="766694"/>
            </a:xfrm>
            <a:prstGeom prst="rect">
              <a:avLst/>
            </a:prstGeom>
            <a:solidFill>
              <a:srgbClr val="ECECEC"/>
            </a:solidFill>
            <a:ln>
              <a:solidFill>
                <a:srgbClr val="6A0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32DB6735-3664-4217-9734-CDAE279EE975}"/>
                </a:ext>
              </a:extLst>
            </p:cNvPr>
            <p:cNvSpPr txBox="1"/>
            <p:nvPr/>
          </p:nvSpPr>
          <p:spPr>
            <a:xfrm>
              <a:off x="1901582" y="1658012"/>
              <a:ext cx="79623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6A005F"/>
                  </a:solidFill>
                </a:rPr>
                <a:t>Understand the </a:t>
              </a:r>
              <a:r>
                <a:rPr lang="en-US" altLang="zh-CN" sz="2800" b="1" dirty="0">
                  <a:solidFill>
                    <a:srgbClr val="C00000"/>
                  </a:solidFill>
                </a:rPr>
                <a:t>process</a:t>
              </a:r>
              <a:r>
                <a:rPr lang="en-US" altLang="zh-CN" sz="2800" b="1" dirty="0">
                  <a:solidFill>
                    <a:srgbClr val="6A005F"/>
                  </a:solidFill>
                </a:rPr>
                <a:t> and </a:t>
              </a:r>
              <a:r>
                <a:rPr lang="en-US" altLang="zh-CN" sz="2800" b="1" dirty="0">
                  <a:solidFill>
                    <a:srgbClr val="C00000"/>
                  </a:solidFill>
                </a:rPr>
                <a:t>advantages</a:t>
              </a:r>
              <a:r>
                <a:rPr lang="en-US" altLang="zh-CN" sz="2800" b="1" dirty="0">
                  <a:solidFill>
                    <a:srgbClr val="6A005F"/>
                  </a:solidFill>
                </a:rPr>
                <a:t> of DevOps</a:t>
              </a:r>
              <a:endParaRPr lang="zh-CN" altLang="en-US" sz="2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D5988A19-3B5A-4D5F-BCDE-2E1A5BCA8C1E}"/>
              </a:ext>
            </a:extLst>
          </p:cNvPr>
          <p:cNvSpPr txBox="1"/>
          <p:nvPr/>
        </p:nvSpPr>
        <p:spPr>
          <a:xfrm>
            <a:off x="7396261" y="3211819"/>
            <a:ext cx="360707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6A005F"/>
                </a:solidFill>
              </a:rPr>
              <a:t>Realistic environment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6A005F"/>
                </a:solidFill>
              </a:rPr>
              <a:t>Skills acquisition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6A005F"/>
                </a:solidFill>
              </a:rPr>
              <a:t>Assessment and marking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F16439E-398F-4043-8D68-AE45BD4661A6}"/>
              </a:ext>
            </a:extLst>
          </p:cNvPr>
          <p:cNvGrpSpPr/>
          <p:nvPr/>
        </p:nvGrpSpPr>
        <p:grpSpPr>
          <a:xfrm>
            <a:off x="5902719" y="3562454"/>
            <a:ext cx="805566" cy="1706627"/>
            <a:chOff x="5902719" y="3562454"/>
            <a:chExt cx="805566" cy="1706627"/>
          </a:xfrm>
        </p:grpSpPr>
        <p:sp>
          <p:nvSpPr>
            <p:cNvPr id="6" name="箭头: 右 5">
              <a:extLst>
                <a:ext uri="{FF2B5EF4-FFF2-40B4-BE49-F238E27FC236}">
                  <a16:creationId xmlns:a16="http://schemas.microsoft.com/office/drawing/2014/main" id="{F40E6BF7-A49B-4FDC-87C2-E8CDDABD75AF}"/>
                </a:ext>
              </a:extLst>
            </p:cNvPr>
            <p:cNvSpPr/>
            <p:nvPr/>
          </p:nvSpPr>
          <p:spPr>
            <a:xfrm>
              <a:off x="5902719" y="3562454"/>
              <a:ext cx="805566" cy="211015"/>
            </a:xfrm>
            <a:prstGeom prst="rightArrow">
              <a:avLst>
                <a:gd name="adj1" fmla="val 50000"/>
                <a:gd name="adj2" fmla="val 101157"/>
              </a:avLst>
            </a:prstGeom>
            <a:solidFill>
              <a:srgbClr val="6A005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箭头: 右 26">
              <a:extLst>
                <a:ext uri="{FF2B5EF4-FFF2-40B4-BE49-F238E27FC236}">
                  <a16:creationId xmlns:a16="http://schemas.microsoft.com/office/drawing/2014/main" id="{5430D9BA-D567-42EB-907A-9280EAE41BA7}"/>
                </a:ext>
              </a:extLst>
            </p:cNvPr>
            <p:cNvSpPr/>
            <p:nvPr/>
          </p:nvSpPr>
          <p:spPr>
            <a:xfrm>
              <a:off x="5902719" y="4310260"/>
              <a:ext cx="805566" cy="211015"/>
            </a:xfrm>
            <a:prstGeom prst="rightArrow">
              <a:avLst>
                <a:gd name="adj1" fmla="val 50000"/>
                <a:gd name="adj2" fmla="val 101157"/>
              </a:avLst>
            </a:prstGeom>
            <a:solidFill>
              <a:srgbClr val="6A005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箭头: 右 27">
              <a:extLst>
                <a:ext uri="{FF2B5EF4-FFF2-40B4-BE49-F238E27FC236}">
                  <a16:creationId xmlns:a16="http://schemas.microsoft.com/office/drawing/2014/main" id="{668AD7A3-8B0E-4659-9559-896B3604440C}"/>
                </a:ext>
              </a:extLst>
            </p:cNvPr>
            <p:cNvSpPr/>
            <p:nvPr/>
          </p:nvSpPr>
          <p:spPr>
            <a:xfrm>
              <a:off x="5902719" y="5058066"/>
              <a:ext cx="805566" cy="211015"/>
            </a:xfrm>
            <a:prstGeom prst="rightArrow">
              <a:avLst>
                <a:gd name="adj1" fmla="val 50000"/>
                <a:gd name="adj2" fmla="val 101157"/>
              </a:avLst>
            </a:prstGeom>
            <a:solidFill>
              <a:srgbClr val="6A005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A1D4D42-F005-42C6-B64D-0793CEB3975B}"/>
              </a:ext>
            </a:extLst>
          </p:cNvPr>
          <p:cNvSpPr txBox="1"/>
          <p:nvPr/>
        </p:nvSpPr>
        <p:spPr>
          <a:xfrm>
            <a:off x="695325" y="287665"/>
            <a:ext cx="7432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Background – </a:t>
            </a:r>
            <a:r>
              <a:rPr lang="en-US" altLang="zh-CN" sz="2800" b="1" dirty="0">
                <a:solidFill>
                  <a:srgbClr val="6A005F"/>
                </a:solidFill>
              </a:rPr>
              <a:t>Goals </a:t>
            </a:r>
            <a:endParaRPr lang="zh-CN" altLang="en-US" sz="2800" b="1" dirty="0">
              <a:solidFill>
                <a:srgbClr val="6A005F"/>
              </a:solidFill>
            </a:endParaRPr>
          </a:p>
        </p:txBody>
      </p:sp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51D30ED7-21A5-4352-BE27-630FE8B4AC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83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69583">
        <p:fade/>
      </p:transition>
    </mc:Choice>
    <mc:Fallback xmlns="">
      <p:transition advTm="69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196464" y="1615714"/>
            <a:ext cx="775136" cy="41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模板下载：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www.1ppt.com/moban/     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行业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模板：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www.1ppt.com/hangye/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节日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模板：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www.1ppt.com/jieri/   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素材下载：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www.1ppt.com/sucai/</a:t>
            </a:r>
          </a:p>
          <a:p>
            <a:pPr defTabSz="914354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背景图片：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www.1ppt.com/beijing/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图表下载：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www.1ppt.com/tubiao/     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优秀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www.1ppt.com/xiazai/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教程： 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www.1ppt.com/powerpoint/      </a:t>
            </a:r>
          </a:p>
          <a:p>
            <a:pPr defTabSz="914354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Word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教程： 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www.1ppt.com/word/              Excel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教程：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www.1ppt.com/excel/ 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资料下载：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www.1ppt.com/ziliao/        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课件下载：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www.1ppt.com/kejian/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范文下载：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www.1ppt.com/fanwen/             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试卷下载：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www.1ppt.com/shiti/  </a:t>
            </a:r>
          </a:p>
          <a:p>
            <a:pPr defTabSz="914354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教案下载：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www.1ppt.com/jiaoan/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论坛：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www.1ppt.cn</a:t>
            </a:r>
          </a:p>
          <a:p>
            <a:pPr defTabSz="914354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 </a:t>
            </a:r>
            <a:endParaRPr lang="zh-CN" altLang="en-US" sz="133" kern="0" dirty="0">
              <a:solidFill>
                <a:sysClr val="window" lastClr="FFFF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1" y="0"/>
            <a:ext cx="3216275" cy="6858000"/>
          </a:xfrm>
          <a:prstGeom prst="rect">
            <a:avLst/>
          </a:prstGeom>
          <a:solidFill>
            <a:srgbClr val="6A0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9023" y="3075057"/>
            <a:ext cx="3225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CONTENTS</a:t>
            </a:r>
            <a:endParaRPr lang="zh-CN" altLang="en-US" sz="4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BAA90D3-C7B3-408D-AF80-291A63C0F9DD}"/>
              </a:ext>
            </a:extLst>
          </p:cNvPr>
          <p:cNvGrpSpPr/>
          <p:nvPr/>
        </p:nvGrpSpPr>
        <p:grpSpPr>
          <a:xfrm>
            <a:off x="4508602" y="1014724"/>
            <a:ext cx="3914117" cy="828000"/>
            <a:chOff x="4311289" y="1447290"/>
            <a:chExt cx="3914117" cy="828000"/>
          </a:xfrm>
        </p:grpSpPr>
        <p:sp>
          <p:nvSpPr>
            <p:cNvPr id="19" name="文本框 18"/>
            <p:cNvSpPr txBox="1"/>
            <p:nvPr/>
          </p:nvSpPr>
          <p:spPr>
            <a:xfrm>
              <a:off x="5274105" y="1599680"/>
              <a:ext cx="29513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Background</a:t>
              </a:r>
              <a:endParaRPr lang="zh-CN" altLang="en-US" sz="2800" b="1" dirty="0"/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EB016630-D29C-4A40-A842-BD7346F3F116}"/>
                </a:ext>
              </a:extLst>
            </p:cNvPr>
            <p:cNvGrpSpPr/>
            <p:nvPr/>
          </p:nvGrpSpPr>
          <p:grpSpPr>
            <a:xfrm>
              <a:off x="4311289" y="1447290"/>
              <a:ext cx="828000" cy="828000"/>
              <a:chOff x="4311289" y="1447290"/>
              <a:chExt cx="828000" cy="828000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4311289" y="1507347"/>
                <a:ext cx="828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9E008F"/>
                    </a:solidFill>
                    <a:latin typeface="+mn-ea"/>
                  </a:rPr>
                  <a:t>01</a:t>
                </a: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4311289" y="1447290"/>
                <a:ext cx="828000" cy="828000"/>
              </a:xfrm>
              <a:prstGeom prst="rect">
                <a:avLst/>
              </a:prstGeom>
              <a:noFill/>
              <a:ln>
                <a:solidFill>
                  <a:srgbClr val="6A00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DCCCCB1-3D71-4A16-8787-EBB36375ABD6}"/>
              </a:ext>
            </a:extLst>
          </p:cNvPr>
          <p:cNvGrpSpPr/>
          <p:nvPr/>
        </p:nvGrpSpPr>
        <p:grpSpPr>
          <a:xfrm>
            <a:off x="5336602" y="2432993"/>
            <a:ext cx="3914117" cy="828000"/>
            <a:chOff x="4311289" y="1447290"/>
            <a:chExt cx="3914117" cy="82800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E6D018C-EC23-4762-81EB-FA9E8F8EA722}"/>
                </a:ext>
              </a:extLst>
            </p:cNvPr>
            <p:cNvSpPr txBox="1"/>
            <p:nvPr/>
          </p:nvSpPr>
          <p:spPr>
            <a:xfrm>
              <a:off x="5274105" y="1599680"/>
              <a:ext cx="29513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870078"/>
                  </a:solidFill>
                </a:rPr>
                <a:t>System Design</a:t>
              </a:r>
              <a:endParaRPr lang="zh-CN" altLang="en-US" sz="2800" b="1" dirty="0">
                <a:solidFill>
                  <a:srgbClr val="870078"/>
                </a:solidFill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1E316ACC-1159-432C-AB18-E04B3796EA88}"/>
                </a:ext>
              </a:extLst>
            </p:cNvPr>
            <p:cNvGrpSpPr/>
            <p:nvPr/>
          </p:nvGrpSpPr>
          <p:grpSpPr>
            <a:xfrm>
              <a:off x="4311289" y="1447290"/>
              <a:ext cx="828000" cy="828000"/>
              <a:chOff x="4311289" y="1447290"/>
              <a:chExt cx="828000" cy="828000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1FEA0CD-F20C-416A-9683-7EAC0D2CC0AC}"/>
                  </a:ext>
                </a:extLst>
              </p:cNvPr>
              <p:cNvSpPr txBox="1"/>
              <p:nvPr/>
            </p:nvSpPr>
            <p:spPr>
              <a:xfrm>
                <a:off x="4311289" y="1507347"/>
                <a:ext cx="828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9E008F"/>
                    </a:solidFill>
                    <a:latin typeface="+mn-ea"/>
                  </a:rPr>
                  <a:t>02</a:t>
                </a: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12DEC23A-D646-4FA4-8CDD-9535D14B9CFB}"/>
                  </a:ext>
                </a:extLst>
              </p:cNvPr>
              <p:cNvSpPr/>
              <p:nvPr/>
            </p:nvSpPr>
            <p:spPr>
              <a:xfrm>
                <a:off x="4311289" y="1447290"/>
                <a:ext cx="828000" cy="828000"/>
              </a:xfrm>
              <a:prstGeom prst="rect">
                <a:avLst/>
              </a:prstGeom>
              <a:noFill/>
              <a:ln>
                <a:solidFill>
                  <a:srgbClr val="6A00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7A7E941-3220-4EA6-8811-E0B0DAC968DD}"/>
              </a:ext>
            </a:extLst>
          </p:cNvPr>
          <p:cNvGrpSpPr/>
          <p:nvPr/>
        </p:nvGrpSpPr>
        <p:grpSpPr>
          <a:xfrm>
            <a:off x="6164602" y="3851262"/>
            <a:ext cx="3914119" cy="828000"/>
            <a:chOff x="4311289" y="1447290"/>
            <a:chExt cx="3914119" cy="828000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6A4364A-0FAE-4531-B217-D99026782B44}"/>
                </a:ext>
              </a:extLst>
            </p:cNvPr>
            <p:cNvSpPr txBox="1"/>
            <p:nvPr/>
          </p:nvSpPr>
          <p:spPr>
            <a:xfrm>
              <a:off x="5274106" y="1599680"/>
              <a:ext cx="2951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Application Demo</a:t>
              </a:r>
              <a:endParaRPr lang="zh-CN" altLang="en-US" sz="2800" b="1" dirty="0"/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D0B53F59-3836-4A60-A62C-ED4687B8ACEC}"/>
                </a:ext>
              </a:extLst>
            </p:cNvPr>
            <p:cNvGrpSpPr/>
            <p:nvPr/>
          </p:nvGrpSpPr>
          <p:grpSpPr>
            <a:xfrm>
              <a:off x="4311289" y="1447290"/>
              <a:ext cx="828000" cy="828000"/>
              <a:chOff x="4311289" y="1447290"/>
              <a:chExt cx="828000" cy="828000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DE9444A-EE88-4A46-AC83-DABACE268BC1}"/>
                  </a:ext>
                </a:extLst>
              </p:cNvPr>
              <p:cNvSpPr txBox="1"/>
              <p:nvPr/>
            </p:nvSpPr>
            <p:spPr>
              <a:xfrm>
                <a:off x="4311289" y="1507347"/>
                <a:ext cx="828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9E008F"/>
                    </a:solidFill>
                    <a:latin typeface="+mn-ea"/>
                  </a:rPr>
                  <a:t>03</a:t>
                </a: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E4F57618-7779-43D6-8B5F-3BDEB016B519}"/>
                  </a:ext>
                </a:extLst>
              </p:cNvPr>
              <p:cNvSpPr/>
              <p:nvPr/>
            </p:nvSpPr>
            <p:spPr>
              <a:xfrm>
                <a:off x="4311289" y="1447290"/>
                <a:ext cx="828000" cy="828000"/>
              </a:xfrm>
              <a:prstGeom prst="rect">
                <a:avLst/>
              </a:prstGeom>
              <a:noFill/>
              <a:ln>
                <a:solidFill>
                  <a:srgbClr val="6A00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420DCA5-8E84-4AEC-827D-C9920D3C19DD}"/>
              </a:ext>
            </a:extLst>
          </p:cNvPr>
          <p:cNvGrpSpPr/>
          <p:nvPr/>
        </p:nvGrpSpPr>
        <p:grpSpPr>
          <a:xfrm>
            <a:off x="6992602" y="5269531"/>
            <a:ext cx="3914119" cy="828000"/>
            <a:chOff x="4311289" y="1447290"/>
            <a:chExt cx="3914119" cy="828000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E080F9F-7C97-49B2-8B3A-94550C445F7A}"/>
                </a:ext>
              </a:extLst>
            </p:cNvPr>
            <p:cNvSpPr txBox="1"/>
            <p:nvPr/>
          </p:nvSpPr>
          <p:spPr>
            <a:xfrm>
              <a:off x="5274106" y="1599680"/>
              <a:ext cx="2951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Conclusion</a:t>
              </a:r>
              <a:endParaRPr lang="zh-CN" altLang="en-US" sz="2800" b="1" dirty="0"/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A0878A3A-9AA0-4D13-B3A5-7D75162B9C82}"/>
                </a:ext>
              </a:extLst>
            </p:cNvPr>
            <p:cNvGrpSpPr/>
            <p:nvPr/>
          </p:nvGrpSpPr>
          <p:grpSpPr>
            <a:xfrm>
              <a:off x="4311289" y="1447290"/>
              <a:ext cx="828000" cy="828000"/>
              <a:chOff x="4311289" y="1447290"/>
              <a:chExt cx="828000" cy="828000"/>
            </a:xfrm>
          </p:grpSpPr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FA5B25D-0669-4B7B-95E8-5C13F46A7745}"/>
                  </a:ext>
                </a:extLst>
              </p:cNvPr>
              <p:cNvSpPr txBox="1"/>
              <p:nvPr/>
            </p:nvSpPr>
            <p:spPr>
              <a:xfrm>
                <a:off x="4311289" y="1507347"/>
                <a:ext cx="828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9E008F"/>
                    </a:solidFill>
                    <a:latin typeface="+mn-ea"/>
                  </a:rPr>
                  <a:t>04</a:t>
                </a: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801ED5AE-C827-46D2-B93D-938D6AA42B5C}"/>
                  </a:ext>
                </a:extLst>
              </p:cNvPr>
              <p:cNvSpPr/>
              <p:nvPr/>
            </p:nvSpPr>
            <p:spPr>
              <a:xfrm>
                <a:off x="4311289" y="1447290"/>
                <a:ext cx="828000" cy="828000"/>
              </a:xfrm>
              <a:prstGeom prst="rect">
                <a:avLst/>
              </a:prstGeom>
              <a:noFill/>
              <a:ln>
                <a:solidFill>
                  <a:srgbClr val="6A00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BB2C3756-D4A7-452D-8A68-2F4C881C0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4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7268">
        <p:fade/>
      </p:transition>
    </mc:Choice>
    <mc:Fallback xmlns="">
      <p:transition advTm="72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AF543F2-E357-477C-BC35-3CC7E102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E7F-84B6-4064-9D4E-CC7D244BCA04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6455F14-B642-4768-A1B7-CE9041E40DE5}"/>
              </a:ext>
            </a:extLst>
          </p:cNvPr>
          <p:cNvSpPr txBox="1"/>
          <p:nvPr/>
        </p:nvSpPr>
        <p:spPr>
          <a:xfrm>
            <a:off x="695325" y="287665"/>
            <a:ext cx="7432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System Design – </a:t>
            </a:r>
            <a:r>
              <a:rPr lang="en-US" altLang="zh-CN" sz="2800" b="1" dirty="0">
                <a:solidFill>
                  <a:srgbClr val="6A005F"/>
                </a:solidFill>
              </a:rPr>
              <a:t>Workflow </a:t>
            </a:r>
            <a:endParaRPr lang="zh-CN" altLang="en-US" sz="2800" b="1" dirty="0">
              <a:solidFill>
                <a:srgbClr val="6A005F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6A350A-C79F-43BF-A895-701BCAF14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661" y="1362458"/>
            <a:ext cx="9872678" cy="4870992"/>
          </a:xfrm>
          <a:prstGeom prst="rect">
            <a:avLst/>
          </a:prstGeom>
        </p:spPr>
      </p:pic>
      <p:pic>
        <p:nvPicPr>
          <p:cNvPr id="12" name="音频 11">
            <a:hlinkClick r:id="" action="ppaction://media"/>
            <a:extLst>
              <a:ext uri="{FF2B5EF4-FFF2-40B4-BE49-F238E27FC236}">
                <a16:creationId xmlns:a16="http://schemas.microsoft.com/office/drawing/2014/main" id="{9A61FAAA-0AB1-4C6A-96C5-7AA440FE2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2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112962">
        <p:fade/>
      </p:transition>
    </mc:Choice>
    <mc:Fallback xmlns="">
      <p:transition advTm="112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AF543F2-E357-477C-BC35-3CC7E102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E7F-84B6-4064-9D4E-CC7D244BCA04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63CA35-BF52-4A25-B2DD-ED7AFD62206F}"/>
              </a:ext>
            </a:extLst>
          </p:cNvPr>
          <p:cNvSpPr txBox="1"/>
          <p:nvPr/>
        </p:nvSpPr>
        <p:spPr>
          <a:xfrm>
            <a:off x="695325" y="287665"/>
            <a:ext cx="7432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System Design – </a:t>
            </a:r>
            <a:r>
              <a:rPr lang="en-US" altLang="zh-CN" sz="2800" b="1" dirty="0">
                <a:solidFill>
                  <a:srgbClr val="6A005F"/>
                </a:solidFill>
              </a:rPr>
              <a:t>Structure &amp; Features</a:t>
            </a:r>
            <a:endParaRPr lang="zh-CN" altLang="en-US" sz="2800" b="1" dirty="0">
              <a:solidFill>
                <a:srgbClr val="6A005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6B06BFB-5E5E-4097-92D6-5F4114A49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752" y="1412240"/>
            <a:ext cx="9674496" cy="4739121"/>
          </a:xfrm>
          <a:prstGeom prst="rect">
            <a:avLst/>
          </a:prstGeom>
        </p:spPr>
      </p:pic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7C1857C6-C670-4A16-B186-5FF69D65E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9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32710">
        <p:fade/>
      </p:transition>
    </mc:Choice>
    <mc:Fallback xmlns="">
      <p:transition advTm="32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E7F-84B6-4064-9D4E-CC7D244BCA04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946ED0E-C341-4AC2-B788-27E84BCAA487}"/>
              </a:ext>
            </a:extLst>
          </p:cNvPr>
          <p:cNvSpPr txBox="1"/>
          <p:nvPr/>
        </p:nvSpPr>
        <p:spPr>
          <a:xfrm>
            <a:off x="718489" y="3399276"/>
            <a:ext cx="535435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400" b="1" dirty="0">
                <a:solidFill>
                  <a:srgbClr val="6A005F"/>
                </a:solidFill>
              </a:rPr>
              <a:t>Distributed</a:t>
            </a:r>
            <a:r>
              <a:rPr lang="zh-CN" altLang="en-US" sz="2400" b="1" dirty="0">
                <a:solidFill>
                  <a:srgbClr val="6A005F"/>
                </a:solidFill>
              </a:rPr>
              <a:t> </a:t>
            </a:r>
            <a:r>
              <a:rPr lang="en-US" altLang="zh-CN" sz="2400" b="1" dirty="0">
                <a:solidFill>
                  <a:srgbClr val="6A005F"/>
                </a:solidFill>
              </a:rPr>
              <a:t>Information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The modification of information is troublesome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Project</a:t>
            </a:r>
            <a:r>
              <a:rPr lang="zh-CN" altLang="en-US" sz="2000" dirty="0">
                <a:solidFill>
                  <a:srgbClr val="6A005F"/>
                </a:solidFill>
              </a:rPr>
              <a:t> </a:t>
            </a:r>
            <a:r>
              <a:rPr lang="en-US" altLang="zh-CN" sz="2000" dirty="0">
                <a:solidFill>
                  <a:srgbClr val="6A005F"/>
                </a:solidFill>
              </a:rPr>
              <a:t>data</a:t>
            </a:r>
            <a:r>
              <a:rPr lang="zh-CN" altLang="en-US" sz="2000" dirty="0">
                <a:solidFill>
                  <a:srgbClr val="6A005F"/>
                </a:solidFill>
              </a:rPr>
              <a:t> </a:t>
            </a:r>
            <a:r>
              <a:rPr lang="en-US" altLang="zh-CN" sz="2000" dirty="0">
                <a:solidFill>
                  <a:srgbClr val="6A005F"/>
                </a:solidFill>
              </a:rPr>
              <a:t>is</a:t>
            </a:r>
            <a:r>
              <a:rPr lang="zh-CN" altLang="en-US" sz="2000" dirty="0">
                <a:solidFill>
                  <a:srgbClr val="6A005F"/>
                </a:solidFill>
              </a:rPr>
              <a:t> </a:t>
            </a:r>
            <a:r>
              <a:rPr lang="en-US" altLang="zh-CN" sz="2000" dirty="0">
                <a:solidFill>
                  <a:srgbClr val="6A005F"/>
                </a:solidFill>
              </a:rPr>
              <a:t>distributed</a:t>
            </a:r>
            <a:r>
              <a:rPr lang="zh-CN" altLang="en-US" sz="2000" dirty="0">
                <a:solidFill>
                  <a:srgbClr val="6A005F"/>
                </a:solidFill>
              </a:rPr>
              <a:t> </a:t>
            </a:r>
            <a:r>
              <a:rPr lang="en-US" altLang="zh-CN" sz="2000" dirty="0">
                <a:solidFill>
                  <a:srgbClr val="6A005F"/>
                </a:solidFill>
              </a:rPr>
              <a:t>among</a:t>
            </a:r>
            <a:r>
              <a:rPr lang="zh-CN" altLang="en-US" sz="2000" dirty="0">
                <a:solidFill>
                  <a:srgbClr val="6A005F"/>
                </a:solidFill>
              </a:rPr>
              <a:t> </a:t>
            </a:r>
            <a:r>
              <a:rPr lang="en-US" altLang="zh-CN" sz="2000" dirty="0">
                <a:solidFill>
                  <a:srgbClr val="6A005F"/>
                </a:solidFill>
              </a:rPr>
              <a:t>tools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Missing team management features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00F574B-D4A7-47CA-A97B-74B8E4912B62}"/>
              </a:ext>
            </a:extLst>
          </p:cNvPr>
          <p:cNvGrpSpPr/>
          <p:nvPr/>
        </p:nvGrpSpPr>
        <p:grpSpPr>
          <a:xfrm>
            <a:off x="2544806" y="1440490"/>
            <a:ext cx="1701711" cy="1701711"/>
            <a:chOff x="1457739" y="1828800"/>
            <a:chExt cx="1987826" cy="1987826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6AB3591E-DDDC-4C4E-BA47-B5156EE9FC57}"/>
                </a:ext>
              </a:extLst>
            </p:cNvPr>
            <p:cNvSpPr/>
            <p:nvPr/>
          </p:nvSpPr>
          <p:spPr>
            <a:xfrm>
              <a:off x="1537252" y="1908313"/>
              <a:ext cx="1828800" cy="1828800"/>
            </a:xfrm>
            <a:prstGeom prst="ellipse">
              <a:avLst/>
            </a:prstGeom>
            <a:solidFill>
              <a:srgbClr val="6A00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b="1" dirty="0">
                  <a:latin typeface="+mn-ea"/>
                </a:rPr>
                <a:t>?</a:t>
              </a:r>
              <a:endParaRPr lang="zh-CN" altLang="en-US" sz="6000" b="1" dirty="0">
                <a:latin typeface="+mn-ea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64580D1-BF34-484E-AEAB-BF182FA22469}"/>
                </a:ext>
              </a:extLst>
            </p:cNvPr>
            <p:cNvSpPr/>
            <p:nvPr/>
          </p:nvSpPr>
          <p:spPr>
            <a:xfrm>
              <a:off x="1457739" y="1828800"/>
              <a:ext cx="1987826" cy="1987826"/>
            </a:xfrm>
            <a:prstGeom prst="ellipse">
              <a:avLst/>
            </a:prstGeom>
            <a:noFill/>
            <a:ln>
              <a:solidFill>
                <a:srgbClr val="6A0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F0622B0-C331-466F-879C-39BDFD9D25C7}"/>
              </a:ext>
            </a:extLst>
          </p:cNvPr>
          <p:cNvGrpSpPr/>
          <p:nvPr/>
        </p:nvGrpSpPr>
        <p:grpSpPr>
          <a:xfrm>
            <a:off x="7973544" y="1440490"/>
            <a:ext cx="1701711" cy="1701711"/>
            <a:chOff x="1457739" y="1828800"/>
            <a:chExt cx="1987826" cy="1987826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AB763A4E-5BB1-495D-BC69-850F28BE8737}"/>
                </a:ext>
              </a:extLst>
            </p:cNvPr>
            <p:cNvSpPr/>
            <p:nvPr/>
          </p:nvSpPr>
          <p:spPr>
            <a:xfrm>
              <a:off x="1537252" y="1908313"/>
              <a:ext cx="1828800" cy="1828800"/>
            </a:xfrm>
            <a:prstGeom prst="ellipse">
              <a:avLst/>
            </a:prstGeom>
            <a:solidFill>
              <a:srgbClr val="6A00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6000" b="1" dirty="0">
                  <a:latin typeface="+mn-ea"/>
                </a:rPr>
                <a:t>！</a:t>
              </a: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C754BB20-B3BE-4AEC-88FD-90329FEDBB3D}"/>
                </a:ext>
              </a:extLst>
            </p:cNvPr>
            <p:cNvSpPr/>
            <p:nvPr/>
          </p:nvSpPr>
          <p:spPr>
            <a:xfrm>
              <a:off x="1457739" y="1828800"/>
              <a:ext cx="1987826" cy="1987826"/>
            </a:xfrm>
            <a:prstGeom prst="ellipse">
              <a:avLst/>
            </a:prstGeom>
            <a:noFill/>
            <a:ln>
              <a:solidFill>
                <a:srgbClr val="6A0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箭头: 右 2">
            <a:extLst>
              <a:ext uri="{FF2B5EF4-FFF2-40B4-BE49-F238E27FC236}">
                <a16:creationId xmlns:a16="http://schemas.microsoft.com/office/drawing/2014/main" id="{5093DBC4-F533-427B-95CF-D4A7CB01FC3F}"/>
              </a:ext>
            </a:extLst>
          </p:cNvPr>
          <p:cNvSpPr/>
          <p:nvPr/>
        </p:nvSpPr>
        <p:spPr>
          <a:xfrm>
            <a:off x="5496463" y="2047610"/>
            <a:ext cx="1227135" cy="484632"/>
          </a:xfrm>
          <a:prstGeom prst="rightArrow">
            <a:avLst/>
          </a:prstGeom>
          <a:solidFill>
            <a:srgbClr val="6A0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B62A323-6232-4025-98DA-C4FBF5A3E80B}"/>
              </a:ext>
            </a:extLst>
          </p:cNvPr>
          <p:cNvSpPr txBox="1"/>
          <p:nvPr/>
        </p:nvSpPr>
        <p:spPr>
          <a:xfrm>
            <a:off x="7061739" y="3399276"/>
            <a:ext cx="352532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400" b="1" dirty="0">
                <a:solidFill>
                  <a:srgbClr val="6A005F"/>
                </a:solidFill>
              </a:rPr>
              <a:t>Centralized Management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Sync</a:t>
            </a:r>
            <a:r>
              <a:rPr lang="zh-CN" altLang="en-US" sz="2000" dirty="0">
                <a:solidFill>
                  <a:srgbClr val="6A005F"/>
                </a:solidFill>
              </a:rPr>
              <a:t> </a:t>
            </a:r>
            <a:r>
              <a:rPr lang="en-US" altLang="zh-CN" sz="2000" dirty="0">
                <a:solidFill>
                  <a:srgbClr val="6A005F"/>
                </a:solidFill>
              </a:rPr>
              <a:t>information</a:t>
            </a:r>
            <a:r>
              <a:rPr lang="zh-CN" altLang="en-US" sz="2000" dirty="0">
                <a:solidFill>
                  <a:srgbClr val="6A005F"/>
                </a:solidFill>
              </a:rPr>
              <a:t> </a:t>
            </a:r>
            <a:r>
              <a:rPr lang="en-US" altLang="zh-CN" sz="2000" dirty="0">
                <a:solidFill>
                  <a:srgbClr val="6A005F"/>
                </a:solidFill>
              </a:rPr>
              <a:t>via</a:t>
            </a:r>
            <a:r>
              <a:rPr lang="zh-CN" altLang="en-US" sz="2000" dirty="0">
                <a:solidFill>
                  <a:srgbClr val="6A005F"/>
                </a:solidFill>
              </a:rPr>
              <a:t> </a:t>
            </a:r>
            <a:r>
              <a:rPr lang="en-US" altLang="zh-CN" sz="2000" dirty="0">
                <a:solidFill>
                  <a:srgbClr val="6A005F"/>
                </a:solidFill>
              </a:rPr>
              <a:t>API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Collect data into a </a:t>
            </a:r>
            <a:r>
              <a:rPr lang="en-US" altLang="zh-CN" sz="2000" dirty="0" err="1">
                <a:solidFill>
                  <a:srgbClr val="6A005F"/>
                </a:solidFill>
              </a:rPr>
              <a:t>centre</a:t>
            </a:r>
            <a:endParaRPr lang="en-US" altLang="zh-CN" sz="2000" dirty="0">
              <a:solidFill>
                <a:srgbClr val="6A005F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6A005F"/>
                </a:solidFill>
              </a:rPr>
              <a:t>Provide the missing features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F78B359-F1BD-4FEE-B2B7-71DE397AC47B}"/>
              </a:ext>
            </a:extLst>
          </p:cNvPr>
          <p:cNvSpPr txBox="1"/>
          <p:nvPr/>
        </p:nvSpPr>
        <p:spPr>
          <a:xfrm>
            <a:off x="695325" y="287665"/>
            <a:ext cx="7432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System Design – </a:t>
            </a:r>
            <a:r>
              <a:rPr lang="en-US" altLang="zh-CN" sz="2800" b="1" dirty="0">
                <a:solidFill>
                  <a:srgbClr val="6A005F"/>
                </a:solidFill>
              </a:rPr>
              <a:t>Data Management</a:t>
            </a:r>
            <a:endParaRPr lang="zh-CN" altLang="en-US" sz="2800" b="1" dirty="0">
              <a:solidFill>
                <a:srgbClr val="6A005F"/>
              </a:solidFill>
            </a:endParaRPr>
          </a:p>
        </p:txBody>
      </p:sp>
      <p:pic>
        <p:nvPicPr>
          <p:cNvPr id="15" name="音频 14">
            <a:hlinkClick r:id="" action="ppaction://media"/>
            <a:extLst>
              <a:ext uri="{FF2B5EF4-FFF2-40B4-BE49-F238E27FC236}">
                <a16:creationId xmlns:a16="http://schemas.microsoft.com/office/drawing/2014/main" id="{34765F8C-773F-4580-B587-4C8B3E88F1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53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116759">
        <p:fade/>
      </p:transition>
    </mc:Choice>
    <mc:Fallback xmlns="">
      <p:transition advTm="1167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3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heme/theme1.xml><?xml version="1.0" encoding="utf-8"?>
<a:theme xmlns:a="http://schemas.openxmlformats.org/drawingml/2006/main" name="Office 主题">
  <a:themeElements>
    <a:clrScheme name="工大蓝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3A3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2365</TotalTime>
  <Words>1053</Words>
  <Application>Microsoft Office PowerPoint</Application>
  <PresentationFormat>宽屏</PresentationFormat>
  <Paragraphs>167</Paragraphs>
  <Slides>17</Slides>
  <Notes>2</Notes>
  <HiddenSlides>0</HiddenSlides>
  <MMClips>17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等线</vt:lpstr>
      <vt:lpstr>宋体</vt:lpstr>
      <vt:lpstr>微软雅黑</vt:lpstr>
      <vt:lpstr>Arial</vt:lpstr>
      <vt:lpstr>Calibri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第一PPT模板网-WWW.1PPT.COM</dc:creator>
  <dc:description>第一PPT模板网-WWW.1PPT.COM</dc:description>
  <cp:lastModifiedBy>Garcia Samuel</cp:lastModifiedBy>
  <cp:revision>492</cp:revision>
  <dcterms:created xsi:type="dcterms:W3CDTF">2015-10-24T01:57:14Z</dcterms:created>
  <dcterms:modified xsi:type="dcterms:W3CDTF">2018-11-08T01:40:00Z</dcterms:modified>
  <cp:category>第一PPT模板网-WWW.1PPT.COM</cp:category>
</cp:coreProperties>
</file>