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handoutMasterIdLst>
    <p:handoutMasterId r:id="rId19"/>
  </p:handoutMasterIdLst>
  <p:sldIdLst>
    <p:sldId id="337" r:id="rId2"/>
    <p:sldId id="338" r:id="rId3"/>
    <p:sldId id="339" r:id="rId4"/>
    <p:sldId id="341" r:id="rId5"/>
    <p:sldId id="353" r:id="rId6"/>
    <p:sldId id="343" r:id="rId7"/>
    <p:sldId id="344" r:id="rId8"/>
    <p:sldId id="345" r:id="rId9"/>
    <p:sldId id="346" r:id="rId10"/>
    <p:sldId id="354" r:id="rId11"/>
    <p:sldId id="347" r:id="rId12"/>
    <p:sldId id="348" r:id="rId13"/>
    <p:sldId id="349" r:id="rId14"/>
    <p:sldId id="350" r:id="rId15"/>
    <p:sldId id="355" r:id="rId16"/>
    <p:sldId id="34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uel Garcia" initials="SG" lastIdx="1" clrIdx="0">
    <p:extLst>
      <p:ext uri="{19B8F6BF-5375-455C-9EA6-DF929625EA0E}">
        <p15:presenceInfo xmlns:p15="http://schemas.microsoft.com/office/powerpoint/2012/main" userId="a1f7796647ec1a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70078"/>
    <a:srgbClr val="6A005F"/>
    <a:srgbClr val="760068"/>
    <a:srgbClr val="500048"/>
    <a:srgbClr val="A2008F"/>
    <a:srgbClr val="C000A9"/>
    <a:srgbClr val="ECECEC"/>
    <a:srgbClr val="DB6B9E"/>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6" autoAdjust="0"/>
    <p:restoredTop sz="78041" autoAdjust="0"/>
  </p:normalViewPr>
  <p:slideViewPr>
    <p:cSldViewPr snapToGrid="0" showGuides="1">
      <p:cViewPr varScale="1">
        <p:scale>
          <a:sx n="131" d="100"/>
          <a:sy n="131" d="100"/>
        </p:scale>
        <p:origin x="2322" y="114"/>
      </p:cViewPr>
      <p:guideLst>
        <p:guide orient="horz" pos="2160"/>
        <p:guide pos="2863"/>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72" d="100"/>
          <a:sy n="72" d="100"/>
        </p:scale>
        <p:origin x="3012"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05509AF-FFFE-40E2-ACCC-D94A42824C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29924B17-223D-462C-A63A-C3C56A006A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57D45F-9B06-4FD6-B80D-63AF92FC02D4}" type="datetimeFigureOut">
              <a:rPr lang="zh-CN" altLang="en-US" smtClean="0"/>
              <a:t>2019/10/24</a:t>
            </a:fld>
            <a:endParaRPr lang="zh-CN" altLang="en-US"/>
          </a:p>
        </p:txBody>
      </p:sp>
      <p:sp>
        <p:nvSpPr>
          <p:cNvPr id="4" name="页脚占位符 3">
            <a:extLst>
              <a:ext uri="{FF2B5EF4-FFF2-40B4-BE49-F238E27FC236}">
                <a16:creationId xmlns:a16="http://schemas.microsoft.com/office/drawing/2014/main" id="{7F2CCF11-9C79-4761-9F00-C8870F6164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17934F1-5308-4C99-BEF9-29253D9CE9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33F7F3-BE4C-4D86-9918-24458AE0A277}" type="slidenum">
              <a:rPr lang="zh-CN" altLang="en-US" smtClean="0"/>
              <a:t>‹#›</a:t>
            </a:fld>
            <a:endParaRPr lang="zh-CN" altLang="en-US"/>
          </a:p>
        </p:txBody>
      </p:sp>
    </p:spTree>
    <p:extLst>
      <p:ext uri="{BB962C8B-B14F-4D97-AF65-F5344CB8AC3E}">
        <p14:creationId xmlns:p14="http://schemas.microsoft.com/office/powerpoint/2010/main" val="4233524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F98C7-9395-4E9A-96EC-DE4C39432AA7}" type="datetimeFigureOut">
              <a:rPr lang="zh-CN" altLang="en-US" smtClean="0"/>
              <a:t>2019/10/24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64DB0-CCE3-4363-801A-A01AADC6398D}" type="slidenum">
              <a:rPr lang="zh-CN" altLang="en-US" smtClean="0"/>
              <a:t>‹#›</a:t>
            </a:fld>
            <a:endParaRPr lang="zh-CN" altLang="en-US"/>
          </a:p>
        </p:txBody>
      </p:sp>
    </p:spTree>
    <p:extLst>
      <p:ext uri="{BB962C8B-B14F-4D97-AF65-F5344CB8AC3E}">
        <p14:creationId xmlns:p14="http://schemas.microsoft.com/office/powerpoint/2010/main" val="3930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 altLang="zh-CN" sz="1400" dirty="0">
                <a:latin typeface="Times New Roman" panose="02020603050405020304" pitchFamily="18" charset="0"/>
                <a:cs typeface="Times New Roman" panose="02020603050405020304" pitchFamily="18" charset="0"/>
              </a:rPr>
              <a:t>Ladies and gentlemen, good afternoon. It’s great pleasure indeed for me to be able to attend this meeting. Today, I would like to present my paper “JLLAR: A Logging Recommendation Plug-in for Java”.</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1</a:t>
            </a:fld>
            <a:endParaRPr lang="zh-CN" altLang="en-US"/>
          </a:p>
        </p:txBody>
      </p:sp>
    </p:spTree>
    <p:extLst>
      <p:ext uri="{BB962C8B-B14F-4D97-AF65-F5344CB8AC3E}">
        <p14:creationId xmlns:p14="http://schemas.microsoft.com/office/powerpoint/2010/main" val="995221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In the last step, we get the results as shown in the table. It can be seen from the comparison results of the indicators that the prediction effects of the algorithms are not much different. Under the comprehensive comparison, the indicators of the random forest are slightly superior, and the AUC index is significantly higher. So we choose the random forest to generate the model.</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10</a:t>
            </a:fld>
            <a:endParaRPr lang="zh-CN" altLang="en-US"/>
          </a:p>
        </p:txBody>
      </p:sp>
    </p:spTree>
    <p:extLst>
      <p:ext uri="{BB962C8B-B14F-4D97-AF65-F5344CB8AC3E}">
        <p14:creationId xmlns:p14="http://schemas.microsoft.com/office/powerpoint/2010/main" val="243504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As is shown in the left figure, IntelliJ IDEA is an integrated development environment for the Java programming language. It is recognized as one of the best Java development tools in the industry, especially in intelligent code assistants, code prompts, refactoring, code analysis, etc. </a:t>
            </a:r>
            <a:r>
              <a:rPr lang="en" altLang="zh-CN" sz="1200" kern="1200" dirty="0" err="1">
                <a:solidFill>
                  <a:schemeClr val="tx1"/>
                </a:solidFill>
                <a:effectLst/>
                <a:latin typeface="+mn-lt"/>
                <a:ea typeface="+mn-ea"/>
                <a:cs typeface="+mn-cs"/>
              </a:rPr>
              <a:t>RebelLabs</a:t>
            </a:r>
            <a:r>
              <a:rPr lang="en" altLang="zh-CN" sz="1200" kern="1200" dirty="0">
                <a:solidFill>
                  <a:schemeClr val="tx1"/>
                </a:solidFill>
                <a:effectLst/>
                <a:latin typeface="+mn-lt"/>
                <a:ea typeface="+mn-ea"/>
                <a:cs typeface="+mn-cs"/>
              </a:rPr>
              <a:t> conducted a survey of Java tools and technologies for 2016, with 46% of developers using IntelliJ IDEA, which has exceeded 41% of Eclipse.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The architecture diagram of JLLAR is shown in the right figure, with a total of eight main modules</a:t>
            </a:r>
            <a:r>
              <a:rPr lang="zh-CN" altLang="en-US" sz="1200" kern="1200" dirty="0">
                <a:solidFill>
                  <a:schemeClr val="tx1"/>
                </a:solidFill>
                <a:effectLst/>
                <a:latin typeface="+mn-lt"/>
                <a:ea typeface="+mn-ea"/>
                <a:cs typeface="+mn-cs"/>
              </a:rPr>
              <a:t>：</a:t>
            </a:r>
            <a:endParaRPr lang="e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rules module is responsible for checking code with basic rule set.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proposal module is responsible for refining some basic rules using machine learning.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classifier module is responsible for model training. </a:t>
            </a:r>
          </a:p>
          <a:p>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inspection module is responsible for scanning the code in real time and highlighting it. </a:t>
            </a:r>
          </a:p>
          <a:p>
            <a:r>
              <a:rPr lang="en-US" altLang="zh-CN" sz="1200" kern="1200" dirty="0">
                <a:solidFill>
                  <a:schemeClr val="tx1"/>
                </a:solidFill>
                <a:effectLst/>
                <a:latin typeface="+mn-lt"/>
                <a:ea typeface="+mn-ea"/>
                <a:cs typeface="+mn-cs"/>
              </a:rPr>
              <a:t>5.</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quick fix module is responsible for providing suggestions for modifications and automatically generating code.</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11</a:t>
            </a:fld>
            <a:endParaRPr lang="zh-CN" altLang="en-US"/>
          </a:p>
        </p:txBody>
      </p:sp>
    </p:spTree>
    <p:extLst>
      <p:ext uri="{BB962C8B-B14F-4D97-AF65-F5344CB8AC3E}">
        <p14:creationId xmlns:p14="http://schemas.microsoft.com/office/powerpoint/2010/main" val="398763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The results are: </a:t>
            </a:r>
          </a:p>
          <a:p>
            <a:r>
              <a:rPr lang="en" altLang="zh-CN" sz="1200" kern="1200" dirty="0">
                <a:solidFill>
                  <a:schemeClr val="tx1"/>
                </a:solidFill>
                <a:effectLst/>
                <a:latin typeface="+mn-lt"/>
                <a:ea typeface="+mn-ea"/>
                <a:cs typeface="+mn-cs"/>
              </a:rPr>
              <a:t>Taken this rule that exception needs to be logged as an example</a:t>
            </a:r>
          </a:p>
          <a:p>
            <a:r>
              <a:rPr lang="en" altLang="zh-CN" sz="1200" kern="1200" dirty="0">
                <a:solidFill>
                  <a:schemeClr val="tx1"/>
                </a:solidFill>
                <a:effectLst/>
                <a:latin typeface="+mn-lt"/>
                <a:ea typeface="+mn-ea"/>
                <a:cs typeface="+mn-cs"/>
              </a:rPr>
              <a:t>As shown in the right two figure, it recommends to log the exception in the first figure since the developer did nothing before while it didn’t recommend to log the exception in the second figure since the developer handled the exception with a return statement.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And we count the number of issues in Tomcat before and after refining these rules. The result is shown in Table, fewer exceptions need to be logged, which is more realistic. </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12</a:t>
            </a:fld>
            <a:endParaRPr lang="zh-CN" altLang="en-US"/>
          </a:p>
        </p:txBody>
      </p:sp>
    </p:spTree>
    <p:extLst>
      <p:ext uri="{BB962C8B-B14F-4D97-AF65-F5344CB8AC3E}">
        <p14:creationId xmlns:p14="http://schemas.microsoft.com/office/powerpoint/2010/main" val="314755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To conclude:</a:t>
            </a:r>
          </a:p>
          <a:p>
            <a:r>
              <a:rPr lang="en" altLang="zh-CN" sz="1200" kern="1200" dirty="0">
                <a:solidFill>
                  <a:schemeClr val="tx1"/>
                </a:solidFill>
                <a:effectLst/>
                <a:latin typeface="+mn-lt"/>
                <a:ea typeface="+mn-ea"/>
                <a:cs typeface="+mn-cs"/>
              </a:rPr>
              <a:t>Our work at this stage may reveal several interesting fact around logging practice in software development: </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Although the importance of logging practice is well recognized in software engineering, the implementation is far from satisfactory.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It seems that there is no simple solution to provide a “best” logging strategy. Even the same rules may have some variations in different situations.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Current logging practices often lack a comprehensive strategy.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At this early stage, there are several considerations and limitations about both the research process and conclusions: </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Only involves 3 projects with Java language, which may have a limitation on generalization.</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Logging practice in commercial software project differ from open source projects greatly. More investigation should be conducted with different types of software systems.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A gap may exist between the experimental evaluation and field adoption. It is necessary to carry out field evaluation on JLLAR ASAP.</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13</a:t>
            </a:fld>
            <a:endParaRPr lang="zh-CN" altLang="en-US"/>
          </a:p>
        </p:txBody>
      </p:sp>
    </p:spTree>
    <p:extLst>
      <p:ext uri="{BB962C8B-B14F-4D97-AF65-F5344CB8AC3E}">
        <p14:creationId xmlns:p14="http://schemas.microsoft.com/office/powerpoint/2010/main" val="422452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The main contributions of this paper can be highlighted as follows: </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We extracted some best practices reported in relevant literature on logging practice and transformed these best practices into rules to guide logging practice.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We applied machine learning technology to further refine the rules derived from recognized best practice regarding logging practice so that these rules could be adopted as similarly as possible to the actual placement of logging statements in open source projects.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Last but not least, based on the refined rule set, a plug-in tool was designed and implemented to support developers to carry out logging practice.</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14</a:t>
            </a:fld>
            <a:endParaRPr lang="zh-CN" altLang="en-US"/>
          </a:p>
        </p:txBody>
      </p:sp>
    </p:spTree>
    <p:extLst>
      <p:ext uri="{BB962C8B-B14F-4D97-AF65-F5344CB8AC3E}">
        <p14:creationId xmlns:p14="http://schemas.microsoft.com/office/powerpoint/2010/main" val="284830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There are still several limitations for this study at this preliminary stage, therefore, we suggest four major topics for future work:</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It need to be evaluated in real-world software development in order to collect developers’ feedback and improve the tool.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In order to solve some common problems, and finally achieve the objective of improving the quality of logging practice in software development. In the future, we still need to further refine the rule set to cover more coding scenarios.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The accuracy of in the source project is about 95%, and the cross-project test also reaches 82%, but the shortcoming is that the accuracy of the logging statement level decision is only about 60%, which may be related to the choice of features, so it needs to be improved in the future. </a:t>
            </a:r>
            <a:br>
              <a:rPr lang="en" altLang="zh-CN" sz="1200" kern="1200" dirty="0">
                <a:solidFill>
                  <a:schemeClr val="tx1"/>
                </a:solidFill>
                <a:effectLst/>
                <a:latin typeface="+mn-lt"/>
                <a:ea typeface="+mn-ea"/>
                <a:cs typeface="+mn-cs"/>
              </a:rPr>
            </a:br>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Since more and more programing languages are applied in modern software projects, it should be improved to support different programming languages, e.g., python, go, etc. </a:t>
            </a:r>
            <a:br>
              <a:rPr lang="en" altLang="zh-CN" sz="1200" kern="1200" dirty="0">
                <a:solidFill>
                  <a:schemeClr val="tx1"/>
                </a:solidFill>
                <a:effectLst/>
                <a:latin typeface="+mn-lt"/>
                <a:ea typeface="+mn-ea"/>
                <a:cs typeface="+mn-cs"/>
              </a:rPr>
            </a:br>
            <a:endParaRPr lang="en" altLang="zh-CN"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15</a:t>
            </a:fld>
            <a:endParaRPr lang="zh-CN" altLang="en-US"/>
          </a:p>
        </p:txBody>
      </p:sp>
    </p:spTree>
    <p:extLst>
      <p:ext uri="{BB962C8B-B14F-4D97-AF65-F5344CB8AC3E}">
        <p14:creationId xmlns:p14="http://schemas.microsoft.com/office/powerpoint/2010/main" val="3465306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kern="1200" dirty="0">
                <a:solidFill>
                  <a:schemeClr val="tx1"/>
                </a:solidFill>
                <a:effectLst/>
                <a:latin typeface="+mn-lt"/>
                <a:ea typeface="+mn-ea"/>
                <a:cs typeface="+mn-cs"/>
              </a:rPr>
              <a:t>Thank you for listening very much. </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16</a:t>
            </a:fld>
            <a:endParaRPr lang="zh-CN" altLang="en-US"/>
          </a:p>
        </p:txBody>
      </p:sp>
    </p:spTree>
    <p:extLst>
      <p:ext uri="{BB962C8B-B14F-4D97-AF65-F5344CB8AC3E}">
        <p14:creationId xmlns:p14="http://schemas.microsoft.com/office/powerpoint/2010/main" val="1629165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CN" sz="1400" kern="1200" dirty="0">
                <a:solidFill>
                  <a:schemeClr val="tx1"/>
                </a:solidFill>
                <a:latin typeface="Times New Roman" panose="02020603050405020304" pitchFamily="18" charset="0"/>
                <a:ea typeface="+mn-ea"/>
                <a:cs typeface="Times New Roman" panose="02020603050405020304" pitchFamily="18" charset="0"/>
              </a:rPr>
              <a:t>My presentation will cover these six parts.</a:t>
            </a:r>
          </a:p>
        </p:txBody>
      </p:sp>
      <p:sp>
        <p:nvSpPr>
          <p:cNvPr id="4" name="灯片编号占位符 3"/>
          <p:cNvSpPr>
            <a:spLocks noGrp="1"/>
          </p:cNvSpPr>
          <p:nvPr>
            <p:ph type="sldNum" sz="quarter" idx="5"/>
          </p:nvPr>
        </p:nvSpPr>
        <p:spPr/>
        <p:txBody>
          <a:bodyPr/>
          <a:lstStyle/>
          <a:p>
            <a:fld id="{41464DB0-CCE3-4363-801A-A01AADC6398D}" type="slidenum">
              <a:rPr lang="zh-CN" altLang="en-US" smtClean="0"/>
              <a:t>2</a:t>
            </a:fld>
            <a:endParaRPr lang="zh-CN" altLang="en-US"/>
          </a:p>
        </p:txBody>
      </p:sp>
    </p:spTree>
    <p:extLst>
      <p:ext uri="{BB962C8B-B14F-4D97-AF65-F5344CB8AC3E}">
        <p14:creationId xmlns:p14="http://schemas.microsoft.com/office/powerpoint/2010/main" val="2766928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In the first part of the report, I’m going to begin with several terminologies commonly adopted in this paper. </a:t>
            </a:r>
          </a:p>
          <a:p>
            <a:br>
              <a:rPr lang="en" altLang="zh-CN" sz="1200" kern="1200" dirty="0">
                <a:solidFill>
                  <a:schemeClr val="tx1"/>
                </a:solidFill>
                <a:effectLst/>
                <a:latin typeface="+mn-lt"/>
                <a:ea typeface="+mn-ea"/>
                <a:cs typeface="+mn-cs"/>
              </a:rPr>
            </a:br>
            <a:r>
              <a:rPr lang="en" altLang="zh-CN" sz="1200" kern="1200" dirty="0">
                <a:solidFill>
                  <a:schemeClr val="tx1"/>
                </a:solidFill>
                <a:effectLst/>
                <a:latin typeface="+mn-lt"/>
                <a:ea typeface="+mn-ea"/>
                <a:cs typeface="+mn-cs"/>
              </a:rPr>
              <a:t>Logs are the execution results of logging statements in software systems after being triggered by various events, which is able to capture the dynamic behavior of software systems during runtime.</a:t>
            </a:r>
          </a:p>
          <a:p>
            <a:br>
              <a:rPr lang="en" altLang="zh-CN" sz="1200" kern="1200" dirty="0">
                <a:solidFill>
                  <a:schemeClr val="tx1"/>
                </a:solidFill>
                <a:effectLst/>
                <a:latin typeface="+mn-lt"/>
                <a:ea typeface="+mn-ea"/>
                <a:cs typeface="+mn-cs"/>
              </a:rPr>
            </a:br>
            <a:r>
              <a:rPr lang="en" altLang="zh-CN" sz="1200" kern="1200" dirty="0">
                <a:solidFill>
                  <a:schemeClr val="tx1"/>
                </a:solidFill>
                <a:effectLst/>
                <a:latin typeface="+mn-lt"/>
                <a:ea typeface="+mn-ea"/>
                <a:cs typeface="+mn-cs"/>
              </a:rPr>
              <a:t>A variety of software engineering tasks with diverse purposes depend on logs and log analysis, for example, debugging, monitoring, auditing, defect prediction and so on. In particular, logs are extremely valuable for software developers and testers to diagnose failures both in testing environment and production environment. Sometimes it is the only way for software engineers to deal with production failures. </a:t>
            </a:r>
          </a:p>
          <a:p>
            <a:br>
              <a:rPr lang="en" altLang="zh-CN" sz="1200" kern="1200" dirty="0">
                <a:solidFill>
                  <a:schemeClr val="tx1"/>
                </a:solidFill>
                <a:effectLst/>
                <a:latin typeface="+mn-lt"/>
                <a:ea typeface="+mn-ea"/>
                <a:cs typeface="+mn-cs"/>
              </a:rPr>
            </a:br>
            <a:r>
              <a:rPr lang="en" altLang="zh-CN" sz="1200" kern="1200" dirty="0">
                <a:solidFill>
                  <a:schemeClr val="tx1"/>
                </a:solidFill>
                <a:effectLst/>
                <a:latin typeface="+mn-lt"/>
                <a:ea typeface="+mn-ea"/>
                <a:cs typeface="+mn-cs"/>
              </a:rPr>
              <a:t>As modern software systems are becoming more and more complicated and prone to evolution, rendering big challenges for software engineers to maintain these software systems, logs and log analysis have attracted more and more attention in both academia and industry.</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3</a:t>
            </a:fld>
            <a:endParaRPr lang="zh-CN" altLang="en-US"/>
          </a:p>
        </p:txBody>
      </p:sp>
    </p:spTree>
    <p:extLst>
      <p:ext uri="{BB962C8B-B14F-4D97-AF65-F5344CB8AC3E}">
        <p14:creationId xmlns:p14="http://schemas.microsoft.com/office/powerpoint/2010/main" val="315053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Logging practice is a common programming practice in modern software development, typically issued by inserting logging statements in source code. The importance of logging practice has been widely recognized in industry. In real-world production, software engineers need to record the error or warning information and the information indicating the success of an event as well so as to establish an understanding to the dynamic behavior of software systems.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The context of logging statements (where to log?) and the content of logging statements (what to log?) are two most concerns when conducting logging practice in software development.</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4</a:t>
            </a:fld>
            <a:endParaRPr lang="zh-CN" altLang="en-US"/>
          </a:p>
        </p:txBody>
      </p:sp>
    </p:spTree>
    <p:extLst>
      <p:ext uri="{BB962C8B-B14F-4D97-AF65-F5344CB8AC3E}">
        <p14:creationId xmlns:p14="http://schemas.microsoft.com/office/powerpoint/2010/main" val="2625488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The problems are:</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To be useful, logs generated by logging statements in the source code should be well-formed and informative, which requires the corresponding logging practice to be carried out properly.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But, it is normally difficult to make logging decisions, which mainly relies on developers’ personal skills, expertise and preference, rendering several problems impacting the quality of the logs inevitably, especially in those software projects with relatively large number of participants.</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Several studies list several bad logging practices including not using log statements, missing log statements at key locations, inappropriate use of log statement levels, and lack of parameter information, etc. Another study based on open source project indicate that logging practice is usually not consistently conducted across the whole software system in most projects and some projects are extremely low-level in terms of the density of logging statements, rendering questionable satisfaction of the primary purpose of logging practice, i.e., to capture the dynamic behavior of software systems during runtime.</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It seems that lacking of practical guidelines to carry out logging practice is one of the reasons for the above phenomenon.</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5</a:t>
            </a:fld>
            <a:endParaRPr lang="zh-CN" altLang="en-US"/>
          </a:p>
        </p:txBody>
      </p:sp>
    </p:spTree>
    <p:extLst>
      <p:ext uri="{BB962C8B-B14F-4D97-AF65-F5344CB8AC3E}">
        <p14:creationId xmlns:p14="http://schemas.microsoft.com/office/powerpoint/2010/main" val="147415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In order to address these problems, we designed and implemented a plug-in tool, namely JLLAR to help software developers normalize logging practice.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To do this, a build-in rule set is applied in JLLAR, which is derived from some well-recognized best practice on logging practice. </a:t>
            </a:r>
            <a:br>
              <a:rPr lang="en" altLang="zh-CN" sz="1200" kern="1200" dirty="0">
                <a:solidFill>
                  <a:schemeClr val="tx1"/>
                </a:solidFill>
                <a:effectLst/>
                <a:latin typeface="+mn-lt"/>
                <a:ea typeface="+mn-ea"/>
                <a:cs typeface="+mn-cs"/>
              </a:rPr>
            </a:br>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We also applied machine learning technology to identify actual context for logging statements in actual software projects so as to further refine the rule set. </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6</a:t>
            </a:fld>
            <a:endParaRPr lang="zh-CN" altLang="en-US"/>
          </a:p>
        </p:txBody>
      </p:sp>
    </p:spTree>
    <p:extLst>
      <p:ext uri="{BB962C8B-B14F-4D97-AF65-F5344CB8AC3E}">
        <p14:creationId xmlns:p14="http://schemas.microsoft.com/office/powerpoint/2010/main" val="103912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In this part, I’m going to introduce our work.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There are several well recognized best practices to address issues related to logging practice in published literatures and technical blogs. To collect these practices as comprehensively as possible, we retrieved the literatures included in a SLR ( Systematic Literature Review ) study and extracted the content related to either best practices or anti-patterns related to logging practice. Then we manually we evaluate, convert, and filter these extracted results and establish a basic rule set as shown in this table.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Basic rules provide a foundation for logging recommendation, however, real-world projects might take a different logging placement strategy in production environment, especially for these two rules.</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7</a:t>
            </a:fld>
            <a:endParaRPr lang="zh-CN" altLang="en-US"/>
          </a:p>
        </p:txBody>
      </p:sp>
    </p:spTree>
    <p:extLst>
      <p:ext uri="{BB962C8B-B14F-4D97-AF65-F5344CB8AC3E}">
        <p14:creationId xmlns:p14="http://schemas.microsoft.com/office/powerpoint/2010/main" val="26221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Since there seems no simple solution to this issue, we adopted machine learning technology to study the situation and context in real-world software projects. Based on the model derived from machine learning, we refine the rule set to recommend logging practice better.</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This figure shows the main steps of this process: </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choose several real-world software projects as sources.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access and tag each logging code block.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extract features of these code block and convert text features to digital text features. </a:t>
            </a:r>
          </a:p>
          <a:p>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classifier learning with different algorithms. </a:t>
            </a:r>
          </a:p>
          <a:p>
            <a:r>
              <a:rPr lang="en-US" altLang="zh-CN" sz="1200" kern="1200" dirty="0">
                <a:solidFill>
                  <a:schemeClr val="tx1"/>
                </a:solidFill>
                <a:effectLst/>
                <a:latin typeface="+mn-lt"/>
                <a:ea typeface="+mn-ea"/>
                <a:cs typeface="+mn-cs"/>
              </a:rPr>
              <a:t>5.</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generate, cross-project test and evaluate models.</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8</a:t>
            </a:fld>
            <a:endParaRPr lang="zh-CN" altLang="en-US"/>
          </a:p>
        </p:txBody>
      </p:sp>
    </p:spTree>
    <p:extLst>
      <p:ext uri="{BB962C8B-B14F-4D97-AF65-F5344CB8AC3E}">
        <p14:creationId xmlns:p14="http://schemas.microsoft.com/office/powerpoint/2010/main" val="2392576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sz="1200" kern="1200" dirty="0">
                <a:solidFill>
                  <a:schemeClr val="tx1"/>
                </a:solidFill>
                <a:effectLst/>
                <a:latin typeface="+mn-lt"/>
                <a:ea typeface="+mn-ea"/>
                <a:cs typeface="+mn-cs"/>
              </a:rPr>
              <a:t>In the third step, we finally obtained a total of 46 features, as is shown in the right table. These features can be divided into three types, including digital features, Boolean features and text features. </a:t>
            </a:r>
          </a:p>
          <a:p>
            <a:endParaRPr lang="en" altLang="zh-CN" sz="1200" kern="1200" dirty="0">
              <a:solidFill>
                <a:schemeClr val="tx1"/>
              </a:solidFill>
              <a:effectLst/>
              <a:latin typeface="+mn-lt"/>
              <a:ea typeface="+mn-ea"/>
              <a:cs typeface="+mn-cs"/>
            </a:endParaRPr>
          </a:p>
          <a:p>
            <a:r>
              <a:rPr lang="en" altLang="zh-CN" sz="1200" kern="1200" dirty="0">
                <a:solidFill>
                  <a:schemeClr val="tx1"/>
                </a:solidFill>
                <a:effectLst/>
                <a:latin typeface="+mn-lt"/>
                <a:ea typeface="+mn-ea"/>
                <a:cs typeface="+mn-cs"/>
              </a:rPr>
              <a:t>Text feature is the most important feature and needs to be convert for training. The right figure shows the process that we convert text features to digital text features.:</a:t>
            </a:r>
          </a:p>
          <a:p>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separate the text features according to the hump naming rules. </a:t>
            </a:r>
          </a:p>
          <a:p>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convert all words to their lowercase. </a:t>
            </a:r>
          </a:p>
          <a:p>
            <a:r>
              <a:rPr lang="en-US" altLang="zh-CN" sz="1200" kern="1200" dirty="0">
                <a:solidFill>
                  <a:schemeClr val="tx1"/>
                </a:solidFill>
                <a:effectLst/>
                <a:latin typeface="+mn-lt"/>
                <a:ea typeface="+mn-ea"/>
                <a:cs typeface="+mn-cs"/>
              </a:rPr>
              <a:t>3.</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remove stop words like "the" and "is". </a:t>
            </a:r>
          </a:p>
          <a:p>
            <a:r>
              <a:rPr lang="en-US" altLang="zh-CN" sz="1200" kern="1200" dirty="0">
                <a:solidFill>
                  <a:schemeClr val="tx1"/>
                </a:solidFill>
                <a:effectLst/>
                <a:latin typeface="+mn-lt"/>
                <a:ea typeface="+mn-ea"/>
                <a:cs typeface="+mn-cs"/>
              </a:rPr>
              <a:t>4.</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convert all words into their root forms. </a:t>
            </a:r>
          </a:p>
          <a:p>
            <a:r>
              <a:rPr lang="en-US" altLang="zh-CN" sz="1200" kern="1200" dirty="0">
                <a:solidFill>
                  <a:schemeClr val="tx1"/>
                </a:solidFill>
                <a:effectLst/>
                <a:latin typeface="+mn-lt"/>
                <a:ea typeface="+mn-ea"/>
                <a:cs typeface="+mn-cs"/>
              </a:rPr>
              <a:t>5.</a:t>
            </a:r>
            <a:r>
              <a:rPr lang="zh-CN" altLang="en-US" sz="1200" kern="1200" dirty="0">
                <a:solidFill>
                  <a:schemeClr val="tx1"/>
                </a:solidFill>
                <a:effectLst/>
                <a:latin typeface="+mn-lt"/>
                <a:ea typeface="+mn-ea"/>
                <a:cs typeface="+mn-cs"/>
              </a:rPr>
              <a:t> </a:t>
            </a:r>
            <a:r>
              <a:rPr lang="en" altLang="zh-CN" sz="1200" kern="1200" dirty="0">
                <a:solidFill>
                  <a:schemeClr val="tx1"/>
                </a:solidFill>
                <a:effectLst/>
                <a:latin typeface="+mn-lt"/>
                <a:ea typeface="+mn-ea"/>
                <a:cs typeface="+mn-cs"/>
              </a:rPr>
              <a:t>convert all words into their TF-IDF representations.</a:t>
            </a:r>
          </a:p>
          <a:p>
            <a:endParaRPr kumimoji="1"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t>9</a:t>
            </a:fld>
            <a:endParaRPr lang="zh-CN" altLang="en-US"/>
          </a:p>
        </p:txBody>
      </p:sp>
    </p:spTree>
    <p:extLst>
      <p:ext uri="{BB962C8B-B14F-4D97-AF65-F5344CB8AC3E}">
        <p14:creationId xmlns:p14="http://schemas.microsoft.com/office/powerpoint/2010/main" val="3888873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02F5587D-B701-47A6-9BDF-1CF70E9C3A25}"/>
              </a:ext>
            </a:extLst>
          </p:cNvPr>
          <p:cNvGrpSpPr/>
          <p:nvPr userDrawn="1"/>
        </p:nvGrpSpPr>
        <p:grpSpPr>
          <a:xfrm>
            <a:off x="0" y="2697654"/>
            <a:ext cx="9144000" cy="1462692"/>
            <a:chOff x="0" y="2878638"/>
            <a:chExt cx="9144000" cy="1034852"/>
          </a:xfrm>
        </p:grpSpPr>
        <p:sp>
          <p:nvSpPr>
            <p:cNvPr id="7" name="矩形 6">
              <a:extLst>
                <a:ext uri="{FF2B5EF4-FFF2-40B4-BE49-F238E27FC236}">
                  <a16:creationId xmlns:a16="http://schemas.microsoft.com/office/drawing/2014/main" id="{0A7AE3D4-882D-4CF2-99CC-B3EAE1501DEB}"/>
                </a:ext>
              </a:extLst>
            </p:cNvPr>
            <p:cNvSpPr/>
            <p:nvPr/>
          </p:nvSpPr>
          <p:spPr>
            <a:xfrm>
              <a:off x="0" y="3607982"/>
              <a:ext cx="9144000" cy="305508"/>
            </a:xfrm>
            <a:prstGeom prst="rect">
              <a:avLst/>
            </a:prstGeom>
            <a:solidFill>
              <a:srgbClr val="453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a:extLst>
                <a:ext uri="{FF2B5EF4-FFF2-40B4-BE49-F238E27FC236}">
                  <a16:creationId xmlns:a16="http://schemas.microsoft.com/office/drawing/2014/main" id="{DDD7D486-5E05-4837-85D8-AB48A7786FD7}"/>
                </a:ext>
              </a:extLst>
            </p:cNvPr>
            <p:cNvSpPr/>
            <p:nvPr/>
          </p:nvSpPr>
          <p:spPr>
            <a:xfrm>
              <a:off x="0" y="2878638"/>
              <a:ext cx="9144000" cy="729343"/>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0" name="组合 9">
            <a:extLst>
              <a:ext uri="{FF2B5EF4-FFF2-40B4-BE49-F238E27FC236}">
                <a16:creationId xmlns:a16="http://schemas.microsoft.com/office/drawing/2014/main" id="{8C327EC4-773E-4C98-8E0F-B33211CFDC5C}"/>
              </a:ext>
            </a:extLst>
          </p:cNvPr>
          <p:cNvGrpSpPr/>
          <p:nvPr userDrawn="1"/>
        </p:nvGrpSpPr>
        <p:grpSpPr>
          <a:xfrm>
            <a:off x="8202146" y="1892024"/>
            <a:ext cx="653562" cy="653562"/>
            <a:chOff x="10920675" y="2008140"/>
            <a:chExt cx="576000" cy="576000"/>
          </a:xfrm>
        </p:grpSpPr>
        <p:sp>
          <p:nvSpPr>
            <p:cNvPr id="11" name="矩形 10">
              <a:extLst>
                <a:ext uri="{FF2B5EF4-FFF2-40B4-BE49-F238E27FC236}">
                  <a16:creationId xmlns:a16="http://schemas.microsoft.com/office/drawing/2014/main" id="{83D4E437-87CB-4894-979E-12775BBB47E0}"/>
                </a:ext>
              </a:extLst>
            </p:cNvPr>
            <p:cNvSpPr/>
            <p:nvPr/>
          </p:nvSpPr>
          <p:spPr>
            <a:xfrm>
              <a:off x="11172675" y="2260140"/>
              <a:ext cx="324000" cy="324000"/>
            </a:xfrm>
            <a:prstGeom prst="rect">
              <a:avLst/>
            </a:prstGeom>
            <a:solidFill>
              <a:srgbClr val="87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a:extLst>
                <a:ext uri="{FF2B5EF4-FFF2-40B4-BE49-F238E27FC236}">
                  <a16:creationId xmlns:a16="http://schemas.microsoft.com/office/drawing/2014/main" id="{39B116C8-24A0-4BBD-8CD7-C662CC1E9E1C}"/>
                </a:ext>
              </a:extLst>
            </p:cNvPr>
            <p:cNvSpPr/>
            <p:nvPr/>
          </p:nvSpPr>
          <p:spPr>
            <a:xfrm>
              <a:off x="10920675" y="2008140"/>
              <a:ext cx="252000" cy="252000"/>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Freeform 5">
            <a:extLst>
              <a:ext uri="{FF2B5EF4-FFF2-40B4-BE49-F238E27FC236}">
                <a16:creationId xmlns:a16="http://schemas.microsoft.com/office/drawing/2014/main" id="{C2988B88-4A90-4ADF-A871-450AF3376611}"/>
              </a:ext>
            </a:extLst>
          </p:cNvPr>
          <p:cNvSpPr>
            <a:spLocks noEditPoints="1"/>
          </p:cNvSpPr>
          <p:nvPr userDrawn="1"/>
        </p:nvSpPr>
        <p:spPr bwMode="auto">
          <a:xfrm>
            <a:off x="8269849" y="2954360"/>
            <a:ext cx="585859" cy="516114"/>
          </a:xfrm>
          <a:custGeom>
            <a:avLst/>
            <a:gdLst>
              <a:gd name="T0" fmla="*/ 17 w 68"/>
              <a:gd name="T1" fmla="*/ 26 h 60"/>
              <a:gd name="T2" fmla="*/ 33 w 68"/>
              <a:gd name="T3" fmla="*/ 31 h 60"/>
              <a:gd name="T4" fmla="*/ 33 w 68"/>
              <a:gd name="T5" fmla="*/ 31 h 60"/>
              <a:gd name="T6" fmla="*/ 49 w 68"/>
              <a:gd name="T7" fmla="*/ 26 h 60"/>
              <a:gd name="T8" fmla="*/ 34 w 68"/>
              <a:gd name="T9" fmla="*/ 18 h 60"/>
              <a:gd name="T10" fmla="*/ 59 w 68"/>
              <a:gd name="T11" fmla="*/ 16 h 60"/>
              <a:gd name="T12" fmla="*/ 55 w 68"/>
              <a:gd name="T13" fmla="*/ 23 h 60"/>
              <a:gd name="T14" fmla="*/ 56 w 68"/>
              <a:gd name="T15" fmla="*/ 15 h 60"/>
              <a:gd name="T16" fmla="*/ 56 w 68"/>
              <a:gd name="T17" fmla="*/ 12 h 60"/>
              <a:gd name="T18" fmla="*/ 52 w 68"/>
              <a:gd name="T19" fmla="*/ 23 h 60"/>
              <a:gd name="T20" fmla="*/ 68 w 68"/>
              <a:gd name="T21" fmla="*/ 32 h 60"/>
              <a:gd name="T22" fmla="*/ 68 w 68"/>
              <a:gd name="T23" fmla="*/ 34 h 60"/>
              <a:gd name="T24" fmla="*/ 67 w 68"/>
              <a:gd name="T25" fmla="*/ 34 h 60"/>
              <a:gd name="T26" fmla="*/ 29 w 68"/>
              <a:gd name="T27" fmla="*/ 50 h 60"/>
              <a:gd name="T28" fmla="*/ 68 w 68"/>
              <a:gd name="T29" fmla="*/ 45 h 60"/>
              <a:gd name="T30" fmla="*/ 30 w 68"/>
              <a:gd name="T31" fmla="*/ 60 h 60"/>
              <a:gd name="T32" fmla="*/ 28 w 68"/>
              <a:gd name="T33" fmla="*/ 59 h 60"/>
              <a:gd name="T34" fmla="*/ 3 w 68"/>
              <a:gd name="T35" fmla="*/ 25 h 60"/>
              <a:gd name="T36" fmla="*/ 14 w 68"/>
              <a:gd name="T37" fmla="*/ 23 h 60"/>
              <a:gd name="T38" fmla="*/ 1 w 68"/>
              <a:gd name="T39" fmla="*/ 10 h 60"/>
              <a:gd name="T40" fmla="*/ 32 w 68"/>
              <a:gd name="T41" fmla="*/ 0 h 60"/>
              <a:gd name="T42" fmla="*/ 65 w 68"/>
              <a:gd name="T43" fmla="*/ 9 h 60"/>
              <a:gd name="T44" fmla="*/ 59 w 68"/>
              <a:gd name="T45" fmla="*/ 14 h 60"/>
              <a:gd name="T46" fmla="*/ 59 w 68"/>
              <a:gd name="T47" fmla="*/ 16 h 60"/>
              <a:gd name="T48" fmla="*/ 58 w 68"/>
              <a:gd name="T49" fmla="*/ 9 h 60"/>
              <a:gd name="T50" fmla="*/ 33 w 68"/>
              <a:gd name="T51" fmla="*/ 4 h 60"/>
              <a:gd name="T52" fmla="*/ 33 w 68"/>
              <a:gd name="T53" fmla="*/ 8 h 60"/>
              <a:gd name="T54" fmla="*/ 54 w 68"/>
              <a:gd name="T55" fmla="*/ 10 h 60"/>
              <a:gd name="T56" fmla="*/ 32 w 68"/>
              <a:gd name="T57" fmla="*/ 53 h 60"/>
              <a:gd name="T58" fmla="*/ 67 w 68"/>
              <a:gd name="T59" fmla="*/ 42 h 60"/>
              <a:gd name="T60" fmla="*/ 32 w 68"/>
              <a:gd name="T61" fmla="*/ 49 h 60"/>
              <a:gd name="T62" fmla="*/ 67 w 68"/>
              <a:gd name="T63" fmla="*/ 40 h 60"/>
              <a:gd name="T64" fmla="*/ 32 w 68"/>
              <a:gd name="T65" fmla="*/ 49 h 60"/>
              <a:gd name="T66" fmla="*/ 32 w 68"/>
              <a:gd name="T67" fmla="*/ 47 h 60"/>
              <a:gd name="T68" fmla="*/ 67 w 68"/>
              <a:gd name="T6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0">
                <a:moveTo>
                  <a:pt x="17" y="14"/>
                </a:moveTo>
                <a:cubicBezTo>
                  <a:pt x="17" y="26"/>
                  <a:pt x="17" y="26"/>
                  <a:pt x="17" y="26"/>
                </a:cubicBezTo>
                <a:cubicBezTo>
                  <a:pt x="17" y="26"/>
                  <a:pt x="18" y="27"/>
                  <a:pt x="18" y="27"/>
                </a:cubicBezTo>
                <a:cubicBezTo>
                  <a:pt x="22" y="28"/>
                  <a:pt x="29" y="31"/>
                  <a:pt x="33" y="31"/>
                </a:cubicBezTo>
                <a:cubicBezTo>
                  <a:pt x="33" y="31"/>
                  <a:pt x="33" y="31"/>
                  <a:pt x="33" y="31"/>
                </a:cubicBezTo>
                <a:cubicBezTo>
                  <a:pt x="33" y="31"/>
                  <a:pt x="33" y="31"/>
                  <a:pt x="33" y="31"/>
                </a:cubicBezTo>
                <a:cubicBezTo>
                  <a:pt x="36" y="31"/>
                  <a:pt x="39" y="30"/>
                  <a:pt x="41" y="30"/>
                </a:cubicBezTo>
                <a:cubicBezTo>
                  <a:pt x="45" y="29"/>
                  <a:pt x="47" y="27"/>
                  <a:pt x="49" y="26"/>
                </a:cubicBezTo>
                <a:cubicBezTo>
                  <a:pt x="49" y="14"/>
                  <a:pt x="49" y="14"/>
                  <a:pt x="49" y="14"/>
                </a:cubicBezTo>
                <a:cubicBezTo>
                  <a:pt x="34" y="18"/>
                  <a:pt x="34" y="18"/>
                  <a:pt x="34" y="18"/>
                </a:cubicBezTo>
                <a:cubicBezTo>
                  <a:pt x="17" y="14"/>
                  <a:pt x="17" y="14"/>
                  <a:pt x="17" y="14"/>
                </a:cubicBezTo>
                <a:close/>
                <a:moveTo>
                  <a:pt x="59" y="16"/>
                </a:moveTo>
                <a:cubicBezTo>
                  <a:pt x="61" y="23"/>
                  <a:pt x="61" y="23"/>
                  <a:pt x="61" y="23"/>
                </a:cubicBezTo>
                <a:cubicBezTo>
                  <a:pt x="59" y="25"/>
                  <a:pt x="57" y="25"/>
                  <a:pt x="55" y="23"/>
                </a:cubicBezTo>
                <a:cubicBezTo>
                  <a:pt x="56" y="16"/>
                  <a:pt x="56" y="16"/>
                  <a:pt x="56" y="16"/>
                </a:cubicBezTo>
                <a:cubicBezTo>
                  <a:pt x="56" y="16"/>
                  <a:pt x="56" y="16"/>
                  <a:pt x="56" y="15"/>
                </a:cubicBezTo>
                <a:cubicBezTo>
                  <a:pt x="56" y="15"/>
                  <a:pt x="56" y="14"/>
                  <a:pt x="56" y="14"/>
                </a:cubicBezTo>
                <a:cubicBezTo>
                  <a:pt x="56" y="12"/>
                  <a:pt x="56" y="12"/>
                  <a:pt x="56" y="12"/>
                </a:cubicBezTo>
                <a:cubicBezTo>
                  <a:pt x="52" y="13"/>
                  <a:pt x="52" y="13"/>
                  <a:pt x="52" y="13"/>
                </a:cubicBezTo>
                <a:cubicBezTo>
                  <a:pt x="52" y="23"/>
                  <a:pt x="52" y="23"/>
                  <a:pt x="52" y="23"/>
                </a:cubicBezTo>
                <a:cubicBezTo>
                  <a:pt x="68" y="30"/>
                  <a:pt x="68" y="30"/>
                  <a:pt x="68" y="30"/>
                </a:cubicBezTo>
                <a:cubicBezTo>
                  <a:pt x="68" y="32"/>
                  <a:pt x="68" y="32"/>
                  <a:pt x="68" y="32"/>
                </a:cubicBezTo>
                <a:cubicBezTo>
                  <a:pt x="68" y="34"/>
                  <a:pt x="68" y="34"/>
                  <a:pt x="68" y="34"/>
                </a:cubicBezTo>
                <a:cubicBezTo>
                  <a:pt x="68" y="34"/>
                  <a:pt x="68" y="34"/>
                  <a:pt x="68" y="34"/>
                </a:cubicBezTo>
                <a:cubicBezTo>
                  <a:pt x="68" y="34"/>
                  <a:pt x="68" y="34"/>
                  <a:pt x="68" y="34"/>
                </a:cubicBezTo>
                <a:cubicBezTo>
                  <a:pt x="67" y="34"/>
                  <a:pt x="67" y="34"/>
                  <a:pt x="67" y="34"/>
                </a:cubicBezTo>
                <a:cubicBezTo>
                  <a:pt x="30" y="44"/>
                  <a:pt x="30" y="44"/>
                  <a:pt x="30" y="44"/>
                </a:cubicBezTo>
                <a:cubicBezTo>
                  <a:pt x="29" y="46"/>
                  <a:pt x="29" y="48"/>
                  <a:pt x="29" y="50"/>
                </a:cubicBezTo>
                <a:cubicBezTo>
                  <a:pt x="29" y="52"/>
                  <a:pt x="29" y="54"/>
                  <a:pt x="30" y="56"/>
                </a:cubicBezTo>
                <a:cubicBezTo>
                  <a:pt x="68" y="45"/>
                  <a:pt x="68" y="45"/>
                  <a:pt x="68" y="45"/>
                </a:cubicBezTo>
                <a:cubicBezTo>
                  <a:pt x="68" y="48"/>
                  <a:pt x="68" y="48"/>
                  <a:pt x="68" y="48"/>
                </a:cubicBezTo>
                <a:cubicBezTo>
                  <a:pt x="30" y="60"/>
                  <a:pt x="30" y="60"/>
                  <a:pt x="30" y="60"/>
                </a:cubicBezTo>
                <a:cubicBezTo>
                  <a:pt x="29" y="60"/>
                  <a:pt x="29" y="60"/>
                  <a:pt x="29" y="60"/>
                </a:cubicBezTo>
                <a:cubicBezTo>
                  <a:pt x="28" y="59"/>
                  <a:pt x="28" y="59"/>
                  <a:pt x="28" y="59"/>
                </a:cubicBezTo>
                <a:cubicBezTo>
                  <a:pt x="3" y="38"/>
                  <a:pt x="3" y="38"/>
                  <a:pt x="3" y="38"/>
                </a:cubicBezTo>
                <a:cubicBezTo>
                  <a:pt x="2" y="34"/>
                  <a:pt x="1" y="30"/>
                  <a:pt x="3" y="25"/>
                </a:cubicBezTo>
                <a:cubicBezTo>
                  <a:pt x="3" y="25"/>
                  <a:pt x="3" y="25"/>
                  <a:pt x="3" y="25"/>
                </a:cubicBezTo>
                <a:cubicBezTo>
                  <a:pt x="14" y="23"/>
                  <a:pt x="14" y="23"/>
                  <a:pt x="14" y="23"/>
                </a:cubicBezTo>
                <a:cubicBezTo>
                  <a:pt x="14" y="13"/>
                  <a:pt x="14" y="13"/>
                  <a:pt x="14" y="13"/>
                </a:cubicBezTo>
                <a:cubicBezTo>
                  <a:pt x="1" y="10"/>
                  <a:pt x="1" y="10"/>
                  <a:pt x="1" y="10"/>
                </a:cubicBezTo>
                <a:cubicBezTo>
                  <a:pt x="0" y="8"/>
                  <a:pt x="0" y="8"/>
                  <a:pt x="0" y="8"/>
                </a:cubicBezTo>
                <a:cubicBezTo>
                  <a:pt x="32" y="0"/>
                  <a:pt x="32" y="0"/>
                  <a:pt x="32" y="0"/>
                </a:cubicBezTo>
                <a:cubicBezTo>
                  <a:pt x="65" y="7"/>
                  <a:pt x="65" y="7"/>
                  <a:pt x="65" y="7"/>
                </a:cubicBezTo>
                <a:cubicBezTo>
                  <a:pt x="65" y="9"/>
                  <a:pt x="65" y="9"/>
                  <a:pt x="65" y="9"/>
                </a:cubicBezTo>
                <a:cubicBezTo>
                  <a:pt x="59" y="11"/>
                  <a:pt x="59" y="11"/>
                  <a:pt x="59" y="11"/>
                </a:cubicBezTo>
                <a:cubicBezTo>
                  <a:pt x="59" y="14"/>
                  <a:pt x="59" y="14"/>
                  <a:pt x="59" y="14"/>
                </a:cubicBezTo>
                <a:cubicBezTo>
                  <a:pt x="59" y="14"/>
                  <a:pt x="59" y="15"/>
                  <a:pt x="59" y="15"/>
                </a:cubicBezTo>
                <a:cubicBezTo>
                  <a:pt x="59" y="16"/>
                  <a:pt x="59" y="16"/>
                  <a:pt x="59" y="16"/>
                </a:cubicBezTo>
                <a:close/>
                <a:moveTo>
                  <a:pt x="54" y="10"/>
                </a:moveTo>
                <a:cubicBezTo>
                  <a:pt x="58" y="9"/>
                  <a:pt x="58" y="9"/>
                  <a:pt x="58" y="9"/>
                </a:cubicBezTo>
                <a:cubicBezTo>
                  <a:pt x="36" y="5"/>
                  <a:pt x="36" y="5"/>
                  <a:pt x="36" y="5"/>
                </a:cubicBezTo>
                <a:cubicBezTo>
                  <a:pt x="36" y="4"/>
                  <a:pt x="34" y="4"/>
                  <a:pt x="33" y="4"/>
                </a:cubicBezTo>
                <a:cubicBezTo>
                  <a:pt x="31" y="4"/>
                  <a:pt x="29" y="5"/>
                  <a:pt x="29" y="6"/>
                </a:cubicBezTo>
                <a:cubicBezTo>
                  <a:pt x="29" y="7"/>
                  <a:pt x="31" y="8"/>
                  <a:pt x="33" y="8"/>
                </a:cubicBezTo>
                <a:cubicBezTo>
                  <a:pt x="34" y="8"/>
                  <a:pt x="35" y="8"/>
                  <a:pt x="36" y="7"/>
                </a:cubicBezTo>
                <a:cubicBezTo>
                  <a:pt x="54" y="10"/>
                  <a:pt x="54" y="10"/>
                  <a:pt x="54" y="10"/>
                </a:cubicBezTo>
                <a:close/>
                <a:moveTo>
                  <a:pt x="32" y="52"/>
                </a:moveTo>
                <a:cubicBezTo>
                  <a:pt x="32" y="53"/>
                  <a:pt x="32" y="53"/>
                  <a:pt x="32" y="53"/>
                </a:cubicBezTo>
                <a:cubicBezTo>
                  <a:pt x="67" y="43"/>
                  <a:pt x="67" y="43"/>
                  <a:pt x="67" y="43"/>
                </a:cubicBezTo>
                <a:cubicBezTo>
                  <a:pt x="67" y="42"/>
                  <a:pt x="67" y="42"/>
                  <a:pt x="67" y="42"/>
                </a:cubicBezTo>
                <a:cubicBezTo>
                  <a:pt x="32" y="52"/>
                  <a:pt x="32" y="52"/>
                  <a:pt x="32" y="52"/>
                </a:cubicBezTo>
                <a:close/>
                <a:moveTo>
                  <a:pt x="32" y="49"/>
                </a:moveTo>
                <a:cubicBezTo>
                  <a:pt x="32" y="49"/>
                  <a:pt x="32" y="49"/>
                  <a:pt x="32" y="49"/>
                </a:cubicBezTo>
                <a:cubicBezTo>
                  <a:pt x="67" y="40"/>
                  <a:pt x="67" y="40"/>
                  <a:pt x="67" y="40"/>
                </a:cubicBezTo>
                <a:cubicBezTo>
                  <a:pt x="67" y="39"/>
                  <a:pt x="67" y="39"/>
                  <a:pt x="67" y="39"/>
                </a:cubicBezTo>
                <a:cubicBezTo>
                  <a:pt x="32" y="49"/>
                  <a:pt x="32" y="49"/>
                  <a:pt x="32" y="49"/>
                </a:cubicBezTo>
                <a:close/>
                <a:moveTo>
                  <a:pt x="31" y="46"/>
                </a:moveTo>
                <a:cubicBezTo>
                  <a:pt x="32" y="47"/>
                  <a:pt x="32" y="47"/>
                  <a:pt x="32" y="47"/>
                </a:cubicBezTo>
                <a:cubicBezTo>
                  <a:pt x="67" y="37"/>
                  <a:pt x="67" y="37"/>
                  <a:pt x="67" y="37"/>
                </a:cubicBezTo>
                <a:cubicBezTo>
                  <a:pt x="67" y="36"/>
                  <a:pt x="67" y="36"/>
                  <a:pt x="67" y="36"/>
                </a:cubicBezTo>
                <a:lnTo>
                  <a:pt x="31" y="46"/>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zh-CN" altLang="en-US" sz="1350"/>
          </a:p>
        </p:txBody>
      </p:sp>
      <p:pic>
        <p:nvPicPr>
          <p:cNvPr id="15" name="图片 14">
            <a:extLst>
              <a:ext uri="{FF2B5EF4-FFF2-40B4-BE49-F238E27FC236}">
                <a16:creationId xmlns:a16="http://schemas.microsoft.com/office/drawing/2014/main" id="{468CC903-6DE0-459A-95C1-049A804050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92" y="2393518"/>
            <a:ext cx="1652321" cy="2070964"/>
          </a:xfrm>
          <a:prstGeom prst="rect">
            <a:avLst/>
          </a:prstGeom>
        </p:spPr>
      </p:pic>
      <p:sp>
        <p:nvSpPr>
          <p:cNvPr id="20" name="文本占位符 19">
            <a:extLst>
              <a:ext uri="{FF2B5EF4-FFF2-40B4-BE49-F238E27FC236}">
                <a16:creationId xmlns:a16="http://schemas.microsoft.com/office/drawing/2014/main" id="{C8E742C2-4C77-4BC4-81DD-1CD74674ADAD}"/>
              </a:ext>
            </a:extLst>
          </p:cNvPr>
          <p:cNvSpPr>
            <a:spLocks noGrp="1"/>
          </p:cNvSpPr>
          <p:nvPr>
            <p:ph type="body" sz="quarter" idx="10"/>
          </p:nvPr>
        </p:nvSpPr>
        <p:spPr>
          <a:xfrm>
            <a:off x="1940613" y="2695225"/>
            <a:ext cx="6329236" cy="1030876"/>
          </a:xfrm>
        </p:spPr>
        <p:txBody>
          <a:bodyPr anchor="ctr"/>
          <a:lstStyle>
            <a:lvl1pPr marL="0" indent="0" algn="ctr">
              <a:lnSpc>
                <a:spcPct val="100000"/>
              </a:lnSpc>
              <a:spcBef>
                <a:spcPts val="0"/>
              </a:spcBef>
              <a:buNone/>
              <a:defRPr b="1" i="0" baseline="0">
                <a:solidFill>
                  <a:schemeClr val="bg1"/>
                </a:solidFill>
              </a:defRPr>
            </a:lvl1pPr>
          </a:lstStyle>
          <a:p>
            <a:pPr lvl="0"/>
            <a:endParaRPr lang="zh-CN" altLang="en-US" dirty="0"/>
          </a:p>
        </p:txBody>
      </p:sp>
      <p:sp>
        <p:nvSpPr>
          <p:cNvPr id="21" name="文本占位符 19">
            <a:extLst>
              <a:ext uri="{FF2B5EF4-FFF2-40B4-BE49-F238E27FC236}">
                <a16:creationId xmlns:a16="http://schemas.microsoft.com/office/drawing/2014/main" id="{1FA1953B-8F2C-40AD-8C5C-48FAE3EA9C2F}"/>
              </a:ext>
            </a:extLst>
          </p:cNvPr>
          <p:cNvSpPr>
            <a:spLocks noGrp="1"/>
          </p:cNvSpPr>
          <p:nvPr>
            <p:ph type="body" sz="quarter" idx="11"/>
          </p:nvPr>
        </p:nvSpPr>
        <p:spPr>
          <a:xfrm>
            <a:off x="1940613" y="3738042"/>
            <a:ext cx="6329236" cy="422304"/>
          </a:xfrm>
        </p:spPr>
        <p:txBody>
          <a:bodyPr anchor="ctr">
            <a:normAutofit/>
          </a:bodyPr>
          <a:lstStyle>
            <a:lvl1pPr marL="0" indent="0" algn="ctr">
              <a:lnSpc>
                <a:spcPct val="100000"/>
              </a:lnSpc>
              <a:spcBef>
                <a:spcPts val="0"/>
              </a:spcBef>
              <a:buNone/>
              <a:defRPr sz="1800" baseline="0">
                <a:solidFill>
                  <a:schemeClr val="bg1"/>
                </a:solidFill>
              </a:defRPr>
            </a:lvl1pPr>
          </a:lstStyle>
          <a:p>
            <a:pPr lvl="0"/>
            <a:endParaRPr lang="zh-CN" altLang="en-US" dirty="0"/>
          </a:p>
        </p:txBody>
      </p:sp>
      <p:sp>
        <p:nvSpPr>
          <p:cNvPr id="23" name="文本占位符 22">
            <a:extLst>
              <a:ext uri="{FF2B5EF4-FFF2-40B4-BE49-F238E27FC236}">
                <a16:creationId xmlns:a16="http://schemas.microsoft.com/office/drawing/2014/main" id="{E37B7F2C-140B-4685-B249-88A44AF89B94}"/>
              </a:ext>
            </a:extLst>
          </p:cNvPr>
          <p:cNvSpPr>
            <a:spLocks noGrp="1"/>
          </p:cNvSpPr>
          <p:nvPr>
            <p:ph type="body" sz="quarter" idx="12"/>
          </p:nvPr>
        </p:nvSpPr>
        <p:spPr>
          <a:xfrm>
            <a:off x="4994031" y="4846566"/>
            <a:ext cx="3861677" cy="914400"/>
          </a:xfrm>
        </p:spPr>
        <p:txBody>
          <a:bodyPr>
            <a:normAutofit/>
          </a:bodyPr>
          <a:lstStyle>
            <a:lvl1pPr marL="0" indent="0" algn="r">
              <a:lnSpc>
                <a:spcPct val="100000"/>
              </a:lnSpc>
              <a:spcBef>
                <a:spcPts val="0"/>
              </a:spcBef>
              <a:buNone/>
              <a:defRPr sz="1800"/>
            </a:lvl1pPr>
          </a:lstStyle>
          <a:p>
            <a:pPr lvl="0"/>
            <a:endParaRPr lang="zh-CN" altLang="en-US" dirty="0"/>
          </a:p>
        </p:txBody>
      </p:sp>
    </p:spTree>
    <p:extLst>
      <p:ext uri="{BB962C8B-B14F-4D97-AF65-F5344CB8AC3E}">
        <p14:creationId xmlns:p14="http://schemas.microsoft.com/office/powerpoint/2010/main" val="251986280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9" name="矩形 8"/>
          <p:cNvSpPr/>
          <p:nvPr userDrawn="1"/>
        </p:nvSpPr>
        <p:spPr>
          <a:xfrm>
            <a:off x="8345217" y="6320411"/>
            <a:ext cx="554577" cy="537587"/>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灯片编号占位符 15"/>
          <p:cNvSpPr>
            <a:spLocks noGrp="1"/>
          </p:cNvSpPr>
          <p:nvPr>
            <p:ph type="sldNum" sz="quarter" idx="12"/>
          </p:nvPr>
        </p:nvSpPr>
        <p:spPr>
          <a:xfrm>
            <a:off x="8101012" y="6406643"/>
            <a:ext cx="1042988" cy="365125"/>
          </a:xfrm>
        </p:spPr>
        <p:txBody>
          <a:bodyPr/>
          <a:lstStyle>
            <a:lvl1pPr algn="ctr">
              <a:defRPr sz="2000" b="1">
                <a:solidFill>
                  <a:schemeClr val="bg1"/>
                </a:solidFill>
              </a:defRPr>
            </a:lvl1pPr>
          </a:lstStyle>
          <a:p>
            <a:fld id="{51D91E7F-84B6-4064-9D4E-CC7D244BCA04}" type="slidenum">
              <a:rPr lang="zh-CN" altLang="en-US" smtClean="0"/>
              <a:pPr/>
              <a:t>‹#›</a:t>
            </a:fld>
            <a:endParaRPr lang="zh-CN" altLang="en-US"/>
          </a:p>
        </p:txBody>
      </p:sp>
      <p:grpSp>
        <p:nvGrpSpPr>
          <p:cNvPr id="13" name="组合 12">
            <a:extLst>
              <a:ext uri="{FF2B5EF4-FFF2-40B4-BE49-F238E27FC236}">
                <a16:creationId xmlns:a16="http://schemas.microsoft.com/office/drawing/2014/main" id="{99731CC2-C4C0-4506-AB9E-864CFE1AF6D5}"/>
              </a:ext>
            </a:extLst>
          </p:cNvPr>
          <p:cNvGrpSpPr/>
          <p:nvPr userDrawn="1"/>
        </p:nvGrpSpPr>
        <p:grpSpPr>
          <a:xfrm>
            <a:off x="120576" y="120576"/>
            <a:ext cx="653562" cy="653562"/>
            <a:chOff x="10920675" y="2008140"/>
            <a:chExt cx="576000" cy="576000"/>
          </a:xfrm>
        </p:grpSpPr>
        <p:sp>
          <p:nvSpPr>
            <p:cNvPr id="14" name="矩形 13">
              <a:extLst>
                <a:ext uri="{FF2B5EF4-FFF2-40B4-BE49-F238E27FC236}">
                  <a16:creationId xmlns:a16="http://schemas.microsoft.com/office/drawing/2014/main" id="{89C90E33-BD03-49ED-8485-AAD5F92D0D8A}"/>
                </a:ext>
              </a:extLst>
            </p:cNvPr>
            <p:cNvSpPr/>
            <p:nvPr/>
          </p:nvSpPr>
          <p:spPr>
            <a:xfrm>
              <a:off x="11172675" y="2260140"/>
              <a:ext cx="324000" cy="324000"/>
            </a:xfrm>
            <a:prstGeom prst="rect">
              <a:avLst/>
            </a:prstGeom>
            <a:solidFill>
              <a:srgbClr val="870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a:extLst>
                <a:ext uri="{FF2B5EF4-FFF2-40B4-BE49-F238E27FC236}">
                  <a16:creationId xmlns:a16="http://schemas.microsoft.com/office/drawing/2014/main" id="{1E31F7FE-3B7B-4707-82B3-DD3D75F17914}"/>
                </a:ext>
              </a:extLst>
            </p:cNvPr>
            <p:cNvSpPr/>
            <p:nvPr/>
          </p:nvSpPr>
          <p:spPr>
            <a:xfrm>
              <a:off x="10920675" y="2008140"/>
              <a:ext cx="252000" cy="252000"/>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7" name="文本占位符 16">
            <a:extLst>
              <a:ext uri="{FF2B5EF4-FFF2-40B4-BE49-F238E27FC236}">
                <a16:creationId xmlns:a16="http://schemas.microsoft.com/office/drawing/2014/main" id="{C8D5E2A9-13D2-440E-AF0F-D051209A0B84}"/>
              </a:ext>
            </a:extLst>
          </p:cNvPr>
          <p:cNvSpPr>
            <a:spLocks noGrp="1"/>
          </p:cNvSpPr>
          <p:nvPr>
            <p:ph type="body" sz="quarter" idx="13"/>
          </p:nvPr>
        </p:nvSpPr>
        <p:spPr>
          <a:xfrm>
            <a:off x="774138" y="328713"/>
            <a:ext cx="8125656" cy="523220"/>
          </a:xfrm>
        </p:spPr>
        <p:txBody>
          <a:bodyPr wrap="square" anchor="ctr" anchorCtr="0">
            <a:spAutoFit/>
          </a:bodyPr>
          <a:lstStyle>
            <a:lvl1pPr marL="0" indent="0">
              <a:lnSpc>
                <a:spcPct val="100000"/>
              </a:lnSpc>
              <a:spcBef>
                <a:spcPts val="0"/>
              </a:spcBef>
              <a:buNone/>
              <a:defRPr b="1" i="0" baseline="0"/>
            </a:lvl1pPr>
          </a:lstStyle>
          <a:p>
            <a:pPr lvl="0"/>
            <a:endParaRPr lang="zh-CN" altLang="en-US" dirty="0"/>
          </a:p>
        </p:txBody>
      </p:sp>
      <p:pic>
        <p:nvPicPr>
          <p:cNvPr id="3" name="图片 2">
            <a:extLst>
              <a:ext uri="{FF2B5EF4-FFF2-40B4-BE49-F238E27FC236}">
                <a16:creationId xmlns:a16="http://schemas.microsoft.com/office/drawing/2014/main" id="{00AD7A09-BBF3-47A1-913B-CF547EA235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0576" y="6406643"/>
            <a:ext cx="1148151" cy="365126"/>
          </a:xfrm>
          <a:prstGeom prst="rect">
            <a:avLst/>
          </a:prstGeom>
        </p:spPr>
      </p:pic>
    </p:spTree>
    <p:extLst>
      <p:ext uri="{BB962C8B-B14F-4D97-AF65-F5344CB8AC3E}">
        <p14:creationId xmlns:p14="http://schemas.microsoft.com/office/powerpoint/2010/main" val="306766499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329">
          <p15:clr>
            <a:srgbClr val="FBAE40"/>
          </p15:clr>
        </p15:guide>
        <p15:guide id="4" pos="5432">
          <p15:clr>
            <a:srgbClr val="FBAE40"/>
          </p15:clr>
        </p15:guide>
        <p15:guide id="5" orient="horz" pos="346">
          <p15:clr>
            <a:srgbClr val="FBAE40"/>
          </p15:clr>
        </p15:guide>
        <p15:guide id="6"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EFE7E6B7-3C6C-44F1-8926-6943659CCEA4}"/>
              </a:ext>
            </a:extLst>
          </p:cNvPr>
          <p:cNvSpPr/>
          <p:nvPr userDrawn="1"/>
        </p:nvSpPr>
        <p:spPr>
          <a:xfrm>
            <a:off x="0" y="0"/>
            <a:ext cx="2412206" cy="6858000"/>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文本框 7">
            <a:extLst>
              <a:ext uri="{FF2B5EF4-FFF2-40B4-BE49-F238E27FC236}">
                <a16:creationId xmlns:a16="http://schemas.microsoft.com/office/drawing/2014/main" id="{06EE6259-E7D4-400A-871B-2D1524D79AD7}"/>
              </a:ext>
            </a:extLst>
          </p:cNvPr>
          <p:cNvSpPr txBox="1"/>
          <p:nvPr userDrawn="1"/>
        </p:nvSpPr>
        <p:spPr>
          <a:xfrm>
            <a:off x="0" y="3152001"/>
            <a:ext cx="2412206" cy="553998"/>
          </a:xfrm>
          <a:prstGeom prst="rect">
            <a:avLst/>
          </a:prstGeom>
          <a:noFill/>
        </p:spPr>
        <p:txBody>
          <a:bodyPr wrap="square" rtlCol="0">
            <a:spAutoFit/>
          </a:bodyPr>
          <a:lstStyle/>
          <a:p>
            <a:pPr algn="r"/>
            <a:r>
              <a:rPr lang="en-US" altLang="zh-CN" sz="3000" b="1" dirty="0">
                <a:solidFill>
                  <a:schemeClr val="bg1"/>
                </a:solidFill>
                <a:cs typeface="Times New Roman" panose="02020603050405020304" pitchFamily="18" charset="0"/>
              </a:rPr>
              <a:t>CONTENTS</a:t>
            </a:r>
            <a:endParaRPr lang="zh-CN" altLang="en-US" sz="30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5725351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gradFill flip="none" rotWithShape="1">
          <a:gsLst>
            <a:gs pos="0">
              <a:srgbClr val="A2008F"/>
            </a:gs>
            <a:gs pos="97000">
              <a:srgbClr val="760068"/>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组 6"/>
          <p:cNvGrpSpPr/>
          <p:nvPr userDrawn="1"/>
        </p:nvGrpSpPr>
        <p:grpSpPr bwMode="hidden">
          <a:xfrm>
            <a:off x="-1" y="0"/>
            <a:ext cx="9144002" cy="6858000"/>
            <a:chOff x="-1" y="0"/>
            <a:chExt cx="12192002" cy="6858000"/>
          </a:xfrm>
        </p:grpSpPr>
        <p:cxnSp>
          <p:nvCxnSpPr>
            <p:cNvPr id="8" name="直接连接符​​(S)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S)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S)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组 23"/>
            <p:cNvGrpSpPr/>
            <p:nvPr userDrawn="1"/>
          </p:nvGrpSpPr>
          <p:grpSpPr bwMode="hidden">
            <a:xfrm>
              <a:off x="-1" y="0"/>
              <a:ext cx="12192001" cy="6858000"/>
              <a:chOff x="-1" y="0"/>
              <a:chExt cx="12192001" cy="6858000"/>
            </a:xfrm>
          </p:grpSpPr>
          <p:cxnSp>
            <p:nvCxnSpPr>
              <p:cNvPr id="42" name="直接连接符​​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S)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S)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组 46"/>
              <p:cNvGrpSpPr/>
              <p:nvPr/>
            </p:nvGrpSpPr>
            <p:grpSpPr bwMode="hidden">
              <a:xfrm>
                <a:off x="6327885" y="0"/>
                <a:ext cx="5864115" cy="5898673"/>
                <a:chOff x="6327885" y="0"/>
                <a:chExt cx="5864115" cy="5898673"/>
              </a:xfrm>
            </p:grpSpPr>
            <p:cxnSp>
              <p:nvCxnSpPr>
                <p:cNvPr id="53" name="直接连接符​​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S)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S)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S)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直接连接符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S)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 24"/>
            <p:cNvGrpSpPr/>
            <p:nvPr userDrawn="1"/>
          </p:nvGrpSpPr>
          <p:grpSpPr bwMode="hidden">
            <a:xfrm flipH="1">
              <a:off x="0" y="0"/>
              <a:ext cx="12192001" cy="6858000"/>
              <a:chOff x="-1" y="0"/>
              <a:chExt cx="12192001" cy="6858000"/>
            </a:xfrm>
          </p:grpSpPr>
          <p:cxnSp>
            <p:nvCxnSpPr>
              <p:cNvPr id="26" name="直接连接符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S)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S)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组 30"/>
              <p:cNvGrpSpPr/>
              <p:nvPr/>
            </p:nvGrpSpPr>
            <p:grpSpPr bwMode="hidden">
              <a:xfrm>
                <a:off x="6327885" y="0"/>
                <a:ext cx="5864115" cy="5898673"/>
                <a:chOff x="6327885" y="0"/>
                <a:chExt cx="5864115" cy="5898673"/>
              </a:xfrm>
            </p:grpSpPr>
            <p:cxnSp>
              <p:nvCxnSpPr>
                <p:cNvPr id="37" name="直接连接符​​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S)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S)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S)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直接连接符​​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S)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标题 1"/>
          <p:cNvSpPr>
            <a:spLocks noGrp="1"/>
          </p:cNvSpPr>
          <p:nvPr>
            <p:ph type="title"/>
          </p:nvPr>
        </p:nvSpPr>
        <p:spPr>
          <a:xfrm>
            <a:off x="971550" y="1873660"/>
            <a:ext cx="7200900" cy="2743200"/>
          </a:xfrm>
        </p:spPr>
        <p:txBody>
          <a:bodyPr rtlCol="0" anchor="b">
            <a:normAutofit/>
          </a:bodyPr>
          <a:lstStyle>
            <a:lvl1pPr>
              <a:lnSpc>
                <a:spcPct val="85000"/>
              </a:lnSpc>
              <a:defRPr sz="4500" cap="none" baseline="0">
                <a:solidFill>
                  <a:schemeClr val="tx1"/>
                </a:solidFill>
                <a:latin typeface="微软雅黑" panose="020B0503020204020204" pitchFamily="34" charset="-122"/>
                <a:ea typeface="微软雅黑" panose="020B0503020204020204" pitchFamily="34" charset="-122"/>
              </a:defRPr>
            </a:lvl1pPr>
          </a:lstStyle>
          <a:p>
            <a:pPr rtl="0"/>
            <a:r>
              <a:rPr lang="zh-CN" altLang="en-US" noProof="0" dirty="0"/>
              <a:t>单击此处编辑母版标题样式</a:t>
            </a:r>
          </a:p>
        </p:txBody>
      </p:sp>
      <p:sp>
        <p:nvSpPr>
          <p:cNvPr id="3" name="文本占位符 2"/>
          <p:cNvSpPr>
            <a:spLocks noGrp="1"/>
          </p:cNvSpPr>
          <p:nvPr>
            <p:ph type="body" idx="1"/>
          </p:nvPr>
        </p:nvSpPr>
        <p:spPr>
          <a:xfrm>
            <a:off x="971550" y="4763623"/>
            <a:ext cx="7200900" cy="457200"/>
          </a:xfrm>
        </p:spPr>
        <p:txBody>
          <a:bodyPr rtlCol="0">
            <a:normAutofit/>
          </a:bodyPr>
          <a:lstStyle>
            <a:lvl1pPr marL="0" indent="0">
              <a:spcBef>
                <a:spcPts val="0"/>
              </a:spcBef>
              <a:buNone/>
              <a:defRPr sz="1500" b="0">
                <a:solidFill>
                  <a:schemeClr val="tx1"/>
                </a:solidFill>
                <a:latin typeface="微软雅黑" panose="020B0503020204020204" pitchFamily="34" charset="-122"/>
                <a:ea typeface="微软雅黑" panose="020B0503020204020204" pitchFamily="34" charset="-122"/>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rtl="0"/>
            <a:r>
              <a:rPr lang="zh-CN" altLang="en-US" noProof="0" dirty="0"/>
              <a:t>编辑母版文本样式</a:t>
            </a:r>
          </a:p>
        </p:txBody>
      </p:sp>
      <p:cxnSp>
        <p:nvCxnSpPr>
          <p:cNvPr id="58" name="直接连接符​​ 57"/>
          <p:cNvCxnSpPr/>
          <p:nvPr userDrawn="1"/>
        </p:nvCxnSpPr>
        <p:spPr>
          <a:xfrm>
            <a:off x="971550" y="4626262"/>
            <a:ext cx="720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500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致谢">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536DB670-CFDC-4880-8AA7-89F432C1C1CA}"/>
              </a:ext>
            </a:extLst>
          </p:cNvPr>
          <p:cNvGrpSpPr/>
          <p:nvPr userDrawn="1"/>
        </p:nvGrpSpPr>
        <p:grpSpPr>
          <a:xfrm>
            <a:off x="0" y="851037"/>
            <a:ext cx="9144000" cy="875445"/>
            <a:chOff x="0" y="3019996"/>
            <a:chExt cx="9144000" cy="893494"/>
          </a:xfrm>
        </p:grpSpPr>
        <p:sp>
          <p:nvSpPr>
            <p:cNvPr id="7" name="矩形 6">
              <a:extLst>
                <a:ext uri="{FF2B5EF4-FFF2-40B4-BE49-F238E27FC236}">
                  <a16:creationId xmlns:a16="http://schemas.microsoft.com/office/drawing/2014/main" id="{668BE3B9-B20B-40B1-A5A6-92DDEA014C38}"/>
                </a:ext>
              </a:extLst>
            </p:cNvPr>
            <p:cNvSpPr/>
            <p:nvPr/>
          </p:nvSpPr>
          <p:spPr>
            <a:xfrm>
              <a:off x="0" y="3607982"/>
              <a:ext cx="9144000" cy="305508"/>
            </a:xfrm>
            <a:prstGeom prst="rect">
              <a:avLst/>
            </a:prstGeom>
            <a:solidFill>
              <a:srgbClr val="453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a:extLst>
                <a:ext uri="{FF2B5EF4-FFF2-40B4-BE49-F238E27FC236}">
                  <a16:creationId xmlns:a16="http://schemas.microsoft.com/office/drawing/2014/main" id="{979557C9-7F7B-4C4F-BE66-2F4181DB3464}"/>
                </a:ext>
              </a:extLst>
            </p:cNvPr>
            <p:cNvSpPr/>
            <p:nvPr/>
          </p:nvSpPr>
          <p:spPr>
            <a:xfrm>
              <a:off x="0" y="3019996"/>
              <a:ext cx="9144000" cy="587986"/>
            </a:xfrm>
            <a:prstGeom prst="rect">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1" name="图片 10">
            <a:extLst>
              <a:ext uri="{FF2B5EF4-FFF2-40B4-BE49-F238E27FC236}">
                <a16:creationId xmlns:a16="http://schemas.microsoft.com/office/drawing/2014/main" id="{30674F78-93EF-43BD-A5A8-F7D35E4050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962" y="629101"/>
            <a:ext cx="1052618" cy="1319317"/>
          </a:xfrm>
          <a:prstGeom prst="rect">
            <a:avLst/>
          </a:prstGeom>
        </p:spPr>
      </p:pic>
      <p:sp>
        <p:nvSpPr>
          <p:cNvPr id="13" name="文本框 12">
            <a:extLst>
              <a:ext uri="{FF2B5EF4-FFF2-40B4-BE49-F238E27FC236}">
                <a16:creationId xmlns:a16="http://schemas.microsoft.com/office/drawing/2014/main" id="{631D5ABF-0E5D-45CB-848F-0FB98DEC69B3}"/>
              </a:ext>
            </a:extLst>
          </p:cNvPr>
          <p:cNvSpPr txBox="1"/>
          <p:nvPr userDrawn="1"/>
        </p:nvSpPr>
        <p:spPr>
          <a:xfrm>
            <a:off x="2530415" y="2828835"/>
            <a:ext cx="4083169" cy="1200329"/>
          </a:xfrm>
          <a:prstGeom prst="rect">
            <a:avLst/>
          </a:prstGeom>
          <a:noFill/>
        </p:spPr>
        <p:txBody>
          <a:bodyPr wrap="none" rtlCol="0">
            <a:spAutoFit/>
          </a:bodyPr>
          <a:lstStyle/>
          <a:p>
            <a:r>
              <a:rPr lang="en-US" altLang="zh-CN" sz="7200" b="1" dirty="0">
                <a:solidFill>
                  <a:srgbClr val="6A005F"/>
                </a:solidFill>
              </a:rPr>
              <a:t>THANKS</a:t>
            </a:r>
            <a:endParaRPr lang="zh-CN" altLang="en-US" sz="7200" b="1">
              <a:solidFill>
                <a:srgbClr val="6A005F"/>
              </a:solidFill>
            </a:endParaRPr>
          </a:p>
        </p:txBody>
      </p:sp>
      <p:pic>
        <p:nvPicPr>
          <p:cNvPr id="14" name="图片 13">
            <a:extLst>
              <a:ext uri="{FF2B5EF4-FFF2-40B4-BE49-F238E27FC236}">
                <a16:creationId xmlns:a16="http://schemas.microsoft.com/office/drawing/2014/main" id="{4AD96919-7610-4274-927B-A156B061AC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0414" y="6006963"/>
            <a:ext cx="1508757" cy="479804"/>
          </a:xfrm>
          <a:prstGeom prst="rect">
            <a:avLst/>
          </a:prstGeom>
        </p:spPr>
      </p:pic>
      <p:pic>
        <p:nvPicPr>
          <p:cNvPr id="15" name="图片 14">
            <a:extLst>
              <a:ext uri="{FF2B5EF4-FFF2-40B4-BE49-F238E27FC236}">
                <a16:creationId xmlns:a16="http://schemas.microsoft.com/office/drawing/2014/main" id="{E6578465-E45B-4B60-9831-8E99926FD9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07890" y="5943182"/>
            <a:ext cx="2205693" cy="607365"/>
          </a:xfrm>
          <a:prstGeom prst="rect">
            <a:avLst/>
          </a:prstGeom>
        </p:spPr>
      </p:pic>
      <p:sp>
        <p:nvSpPr>
          <p:cNvPr id="17" name="文本占位符 16">
            <a:extLst>
              <a:ext uri="{FF2B5EF4-FFF2-40B4-BE49-F238E27FC236}">
                <a16:creationId xmlns:a16="http://schemas.microsoft.com/office/drawing/2014/main" id="{7CAD0D83-6F0F-4622-A213-C0F29F6129BA}"/>
              </a:ext>
            </a:extLst>
          </p:cNvPr>
          <p:cNvSpPr>
            <a:spLocks noGrp="1"/>
          </p:cNvSpPr>
          <p:nvPr>
            <p:ph type="body" sz="quarter" idx="10"/>
          </p:nvPr>
        </p:nvSpPr>
        <p:spPr>
          <a:xfrm>
            <a:off x="1406580" y="851037"/>
            <a:ext cx="7383458" cy="576108"/>
          </a:xfrm>
        </p:spPr>
        <p:txBody>
          <a:bodyPr anchor="ctr">
            <a:normAutofit/>
          </a:bodyPr>
          <a:lstStyle>
            <a:lvl1pPr marL="0" indent="0" algn="ctr">
              <a:lnSpc>
                <a:spcPct val="100000"/>
              </a:lnSpc>
              <a:spcBef>
                <a:spcPts val="0"/>
              </a:spcBef>
              <a:buNone/>
              <a:defRPr sz="2000" b="1" i="0" baseline="0">
                <a:solidFill>
                  <a:schemeClr val="bg1"/>
                </a:solidFill>
              </a:defRPr>
            </a:lvl1pPr>
          </a:lstStyle>
          <a:p>
            <a:pPr lvl="0"/>
            <a:endParaRPr lang="zh-CN" altLang="en-US" dirty="0"/>
          </a:p>
        </p:txBody>
      </p:sp>
      <p:sp>
        <p:nvSpPr>
          <p:cNvPr id="18" name="文本占位符 16">
            <a:extLst>
              <a:ext uri="{FF2B5EF4-FFF2-40B4-BE49-F238E27FC236}">
                <a16:creationId xmlns:a16="http://schemas.microsoft.com/office/drawing/2014/main" id="{59972E42-2C14-4B6D-82F9-E172BA48491D}"/>
              </a:ext>
            </a:extLst>
          </p:cNvPr>
          <p:cNvSpPr>
            <a:spLocks noGrp="1"/>
          </p:cNvSpPr>
          <p:nvPr>
            <p:ph type="body" sz="quarter" idx="11"/>
          </p:nvPr>
        </p:nvSpPr>
        <p:spPr>
          <a:xfrm>
            <a:off x="1406580" y="1427145"/>
            <a:ext cx="7383458" cy="299337"/>
          </a:xfrm>
        </p:spPr>
        <p:txBody>
          <a:bodyPr anchor="ctr">
            <a:noAutofit/>
          </a:bodyPr>
          <a:lstStyle>
            <a:lvl1pPr marL="0" indent="0" algn="ctr">
              <a:lnSpc>
                <a:spcPct val="100000"/>
              </a:lnSpc>
              <a:spcBef>
                <a:spcPts val="0"/>
              </a:spcBef>
              <a:buNone/>
              <a:defRPr sz="1600" b="0" i="0" baseline="0">
                <a:solidFill>
                  <a:schemeClr val="bg1"/>
                </a:solidFill>
              </a:defRPr>
            </a:lvl1pPr>
          </a:lstStyle>
          <a:p>
            <a:pPr lvl="0"/>
            <a:endParaRPr lang="zh-CN" altLang="en-US" dirty="0"/>
          </a:p>
        </p:txBody>
      </p:sp>
      <p:sp>
        <p:nvSpPr>
          <p:cNvPr id="20" name="文本占位符 19">
            <a:extLst>
              <a:ext uri="{FF2B5EF4-FFF2-40B4-BE49-F238E27FC236}">
                <a16:creationId xmlns:a16="http://schemas.microsoft.com/office/drawing/2014/main" id="{3ACFB697-F9E4-456B-9D6B-777FA0C9CA28}"/>
              </a:ext>
            </a:extLst>
          </p:cNvPr>
          <p:cNvSpPr>
            <a:spLocks noGrp="1"/>
          </p:cNvSpPr>
          <p:nvPr>
            <p:ph type="body" sz="quarter" idx="12"/>
          </p:nvPr>
        </p:nvSpPr>
        <p:spPr>
          <a:xfrm>
            <a:off x="2530414" y="4589846"/>
            <a:ext cx="4083169" cy="1083341"/>
          </a:xfrm>
        </p:spPr>
        <p:txBody>
          <a:bodyPr>
            <a:normAutofit/>
          </a:bodyPr>
          <a:lstStyle>
            <a:lvl1pPr marL="0" indent="0">
              <a:lnSpc>
                <a:spcPct val="100000"/>
              </a:lnSpc>
              <a:spcBef>
                <a:spcPts val="0"/>
              </a:spcBef>
              <a:buNone/>
              <a:defRPr sz="1600">
                <a:solidFill>
                  <a:srgbClr val="6A005F"/>
                </a:solidFill>
              </a:defRPr>
            </a:lvl1pPr>
          </a:lstStyle>
          <a:p>
            <a:pPr lvl="0"/>
            <a:endParaRPr lang="zh-CN" altLang="en-US" dirty="0"/>
          </a:p>
        </p:txBody>
      </p:sp>
    </p:spTree>
    <p:extLst>
      <p:ext uri="{BB962C8B-B14F-4D97-AF65-F5344CB8AC3E}">
        <p14:creationId xmlns:p14="http://schemas.microsoft.com/office/powerpoint/2010/main" val="128587273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4685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C821-51AF-415E-BF5B-CDCDE3466362}" type="datetime1">
              <a:rPr lang="zh-CN" altLang="en-US" smtClean="0"/>
              <a:t>2019/10/24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91E7F-84B6-4064-9D4E-CC7D244BCA04}" type="slidenum">
              <a:rPr lang="zh-CN" altLang="en-US" smtClean="0"/>
              <a:t>‹#›</a:t>
            </a:fld>
            <a:endParaRPr lang="zh-CN" altLang="en-US"/>
          </a:p>
        </p:txBody>
      </p:sp>
    </p:spTree>
    <p:extLst>
      <p:ext uri="{BB962C8B-B14F-4D97-AF65-F5344CB8AC3E}">
        <p14:creationId xmlns:p14="http://schemas.microsoft.com/office/powerpoint/2010/main" val="4265643295"/>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5" r:id="rId3"/>
    <p:sldLayoutId id="2147483667" r:id="rId4"/>
    <p:sldLayoutId id="2147483666" r:id="rId5"/>
    <p:sldLayoutId id="2147483658" r:id="rId6"/>
  </p:sldLayoutIdLst>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0"/>
        </a:spcBef>
        <a:buFont typeface="Arial" panose="020B0604020202020204" pitchFamily="34" charset="0"/>
        <a:buChar char="•"/>
        <a:defRPr sz="2800" kern="1200" baseline="0">
          <a:solidFill>
            <a:srgbClr val="6A005F"/>
          </a:solidFill>
          <a:latin typeface="+mn-lt"/>
          <a:ea typeface="+mn-ea"/>
          <a:cs typeface="+mn-cs"/>
        </a:defRPr>
      </a:lvl1pPr>
      <a:lvl2pPr marL="685800" indent="-228600" algn="l" defTabSz="914400" rtl="0" eaLnBrk="1" latinLnBrk="0" hangingPunct="1">
        <a:lnSpc>
          <a:spcPct val="150000"/>
        </a:lnSpc>
        <a:spcBef>
          <a:spcPts val="0"/>
        </a:spcBef>
        <a:buFont typeface="Arial" panose="020B0604020202020204" pitchFamily="34" charset="0"/>
        <a:buChar char="•"/>
        <a:defRPr sz="2400" kern="1200" baseline="0">
          <a:solidFill>
            <a:srgbClr val="6A005F"/>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2000" kern="1200" baseline="0">
          <a:solidFill>
            <a:srgbClr val="6A005F"/>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800" kern="1200" baseline="0">
          <a:solidFill>
            <a:srgbClr val="6A005F"/>
          </a:solidFill>
          <a:latin typeface="+mn-lt"/>
          <a:ea typeface="+mn-ea"/>
          <a:cs typeface="+mn-cs"/>
        </a:defRPr>
      </a:lvl4pPr>
      <a:lvl5pPr marL="2057400" indent="-228600" algn="l" defTabSz="914400" rtl="0" eaLnBrk="1" latinLnBrk="0" hangingPunct="1">
        <a:lnSpc>
          <a:spcPct val="150000"/>
        </a:lnSpc>
        <a:spcBef>
          <a:spcPts val="0"/>
        </a:spcBef>
        <a:buFont typeface="Arial" panose="020B0604020202020204" pitchFamily="34" charset="0"/>
        <a:buChar char="•"/>
        <a:defRPr sz="1800" kern="1200" baseline="0">
          <a:solidFill>
            <a:srgbClr val="6A00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151250211@smail.nju.edu.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531CCC4-D95C-4C5E-8FD5-1902F736DADA}"/>
              </a:ext>
            </a:extLst>
          </p:cNvPr>
          <p:cNvSpPr>
            <a:spLocks noGrp="1"/>
          </p:cNvSpPr>
          <p:nvPr>
            <p:ph type="body" sz="quarter" idx="10"/>
          </p:nvPr>
        </p:nvSpPr>
        <p:spPr/>
        <p:txBody>
          <a:bodyPr>
            <a:normAutofit fontScale="92500"/>
          </a:bodyPr>
          <a:lstStyle/>
          <a:p>
            <a:r>
              <a:rPr lang="en" altLang="zh-CN" sz="3200" dirty="0"/>
              <a:t>JLLAR: A Logging Recommendation Plug-in Tool for Java </a:t>
            </a:r>
          </a:p>
        </p:txBody>
      </p:sp>
      <p:sp>
        <p:nvSpPr>
          <p:cNvPr id="3" name="文本占位符 2">
            <a:extLst>
              <a:ext uri="{FF2B5EF4-FFF2-40B4-BE49-F238E27FC236}">
                <a16:creationId xmlns:a16="http://schemas.microsoft.com/office/drawing/2014/main" id="{C08E6DD4-4E1A-43BB-9B28-41495532409A}"/>
              </a:ext>
            </a:extLst>
          </p:cNvPr>
          <p:cNvSpPr>
            <a:spLocks noGrp="1"/>
          </p:cNvSpPr>
          <p:nvPr>
            <p:ph type="body" sz="quarter" idx="11"/>
          </p:nvPr>
        </p:nvSpPr>
        <p:spPr/>
        <p:txBody>
          <a:bodyPr>
            <a:normAutofit/>
          </a:bodyPr>
          <a:lstStyle/>
          <a:p>
            <a:r>
              <a:rPr lang="en-US" altLang="zh-CN" sz="1600" dirty="0"/>
              <a:t>Jing Zhu, </a:t>
            </a:r>
            <a:r>
              <a:rPr lang="en-US" altLang="zh-CN" sz="1600" dirty="0" err="1"/>
              <a:t>Guoping</a:t>
            </a:r>
            <a:r>
              <a:rPr lang="en-US" altLang="zh-CN" sz="1600" dirty="0"/>
              <a:t> </a:t>
            </a:r>
            <a:r>
              <a:rPr lang="en-US" altLang="zh-CN" sz="1600" dirty="0" err="1"/>
              <a:t>Rong</a:t>
            </a:r>
            <a:r>
              <a:rPr lang="en-US" altLang="zh-CN" sz="1600" dirty="0"/>
              <a:t>, </a:t>
            </a:r>
            <a:r>
              <a:rPr lang="en-US" altLang="zh-CN" sz="1600" dirty="0" err="1"/>
              <a:t>Guocheng</a:t>
            </a:r>
            <a:r>
              <a:rPr lang="en-US" altLang="zh-CN" sz="1600" dirty="0"/>
              <a:t> Huang</a:t>
            </a:r>
          </a:p>
        </p:txBody>
      </p:sp>
      <p:sp>
        <p:nvSpPr>
          <p:cNvPr id="4" name="文本占位符 3">
            <a:extLst>
              <a:ext uri="{FF2B5EF4-FFF2-40B4-BE49-F238E27FC236}">
                <a16:creationId xmlns:a16="http://schemas.microsoft.com/office/drawing/2014/main" id="{6A6A544F-EB24-4231-B2C1-5DC05D9E2B88}"/>
              </a:ext>
            </a:extLst>
          </p:cNvPr>
          <p:cNvSpPr>
            <a:spLocks noGrp="1"/>
          </p:cNvSpPr>
          <p:nvPr>
            <p:ph type="body" sz="quarter" idx="12"/>
          </p:nvPr>
        </p:nvSpPr>
        <p:spPr/>
        <p:txBody>
          <a:bodyPr/>
          <a:lstStyle/>
          <a:p>
            <a:r>
              <a:rPr lang="en-US" altLang="zh-CN" dirty="0"/>
              <a:t>Oct.29</a:t>
            </a:r>
            <a:r>
              <a:rPr lang="en-US" altLang="zh-CN" baseline="30000" dirty="0"/>
              <a:t>th</a:t>
            </a:r>
            <a:r>
              <a:rPr lang="en-US" altLang="zh-CN" dirty="0"/>
              <a:t>, 2019</a:t>
            </a:r>
          </a:p>
          <a:p>
            <a:r>
              <a:rPr lang="en-US" altLang="zh-CN" dirty="0">
                <a:hlinkClick r:id="rId3"/>
              </a:rPr>
              <a:t>151250211@smail.nju.edu.cn</a:t>
            </a:r>
            <a:endParaRPr lang="zh-CN" altLang="en-US" dirty="0"/>
          </a:p>
        </p:txBody>
      </p:sp>
      <p:pic>
        <p:nvPicPr>
          <p:cNvPr id="7" name="图片 6">
            <a:extLst>
              <a:ext uri="{FF2B5EF4-FFF2-40B4-BE49-F238E27FC236}">
                <a16:creationId xmlns:a16="http://schemas.microsoft.com/office/drawing/2014/main" id="{9F3B6DA9-DF00-AC4A-931D-C761C84B3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0686" y="5939113"/>
            <a:ext cx="3668139" cy="758926"/>
          </a:xfrm>
          <a:prstGeom prst="rect">
            <a:avLst/>
          </a:prstGeom>
        </p:spPr>
      </p:pic>
    </p:spTree>
    <p:extLst>
      <p:ext uri="{BB962C8B-B14F-4D97-AF65-F5344CB8AC3E}">
        <p14:creationId xmlns:p14="http://schemas.microsoft.com/office/powerpoint/2010/main" val="64004229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10</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Our Work -Refine Rule Set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aphicFrame>
        <p:nvGraphicFramePr>
          <p:cNvPr id="8" name="表格 7">
            <a:extLst>
              <a:ext uri="{FF2B5EF4-FFF2-40B4-BE49-F238E27FC236}">
                <a16:creationId xmlns:a16="http://schemas.microsoft.com/office/drawing/2014/main" id="{B8D3BD09-C7DE-5B4F-A178-B816EA06BA35}"/>
              </a:ext>
            </a:extLst>
          </p:cNvPr>
          <p:cNvGraphicFramePr>
            <a:graphicFrameLocks noGrp="1"/>
          </p:cNvGraphicFramePr>
          <p:nvPr>
            <p:extLst>
              <p:ext uri="{D42A27DB-BD31-4B8C-83A1-F6EECF244321}">
                <p14:modId xmlns:p14="http://schemas.microsoft.com/office/powerpoint/2010/main" val="2818777667"/>
              </p:ext>
            </p:extLst>
          </p:nvPr>
        </p:nvGraphicFramePr>
        <p:xfrm>
          <a:off x="869721" y="2695582"/>
          <a:ext cx="7567401" cy="3419490"/>
        </p:xfrm>
        <a:graphic>
          <a:graphicData uri="http://schemas.openxmlformats.org/drawingml/2006/table">
            <a:tbl>
              <a:tblPr firstRow="1" firstCol="1" bandRow="1">
                <a:tableStyleId>{2D5ABB26-0587-4C30-8999-92F81FD0307C}</a:tableStyleId>
              </a:tblPr>
              <a:tblGrid>
                <a:gridCol w="1609271">
                  <a:extLst>
                    <a:ext uri="{9D8B030D-6E8A-4147-A177-3AD203B41FA5}">
                      <a16:colId xmlns:a16="http://schemas.microsoft.com/office/drawing/2014/main" val="1060459659"/>
                    </a:ext>
                  </a:extLst>
                </a:gridCol>
                <a:gridCol w="1191626">
                  <a:extLst>
                    <a:ext uri="{9D8B030D-6E8A-4147-A177-3AD203B41FA5}">
                      <a16:colId xmlns:a16="http://schemas.microsoft.com/office/drawing/2014/main" val="1232492288"/>
                    </a:ext>
                  </a:extLst>
                </a:gridCol>
                <a:gridCol w="1191626">
                  <a:extLst>
                    <a:ext uri="{9D8B030D-6E8A-4147-A177-3AD203B41FA5}">
                      <a16:colId xmlns:a16="http://schemas.microsoft.com/office/drawing/2014/main" val="2669473828"/>
                    </a:ext>
                  </a:extLst>
                </a:gridCol>
                <a:gridCol w="1191626">
                  <a:extLst>
                    <a:ext uri="{9D8B030D-6E8A-4147-A177-3AD203B41FA5}">
                      <a16:colId xmlns:a16="http://schemas.microsoft.com/office/drawing/2014/main" val="3471485840"/>
                    </a:ext>
                  </a:extLst>
                </a:gridCol>
                <a:gridCol w="1191626">
                  <a:extLst>
                    <a:ext uri="{9D8B030D-6E8A-4147-A177-3AD203B41FA5}">
                      <a16:colId xmlns:a16="http://schemas.microsoft.com/office/drawing/2014/main" val="101799266"/>
                    </a:ext>
                  </a:extLst>
                </a:gridCol>
                <a:gridCol w="1191626">
                  <a:extLst>
                    <a:ext uri="{9D8B030D-6E8A-4147-A177-3AD203B41FA5}">
                      <a16:colId xmlns:a16="http://schemas.microsoft.com/office/drawing/2014/main" val="2814277039"/>
                    </a:ext>
                  </a:extLst>
                </a:gridCol>
              </a:tblGrid>
              <a:tr h="569915">
                <a:tc>
                  <a:txBody>
                    <a:bodyPr/>
                    <a:lstStyle/>
                    <a:p>
                      <a:pPr indent="127000" algn="ctr">
                        <a:lnSpc>
                          <a:spcPts val="2000"/>
                        </a:lnSpc>
                        <a:spcAft>
                          <a:spcPts val="0"/>
                        </a:spcAft>
                        <a:tabLst>
                          <a:tab pos="270510" algn="l"/>
                          <a:tab pos="450215" algn="l"/>
                        </a:tabLst>
                      </a:pPr>
                      <a:r>
                        <a:rPr lang="en" alt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Algorithm</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 alt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Prediction</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 alt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Recall</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F-measure</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 alt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Accuracy</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 alt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RA</a:t>
                      </a:r>
                      <a:endParaRPr lang="zh-CN" sz="1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058507"/>
                  </a:ext>
                </a:extLst>
              </a:tr>
              <a:tr h="569915">
                <a:tc>
                  <a:txBody>
                    <a:bodyPr/>
                    <a:lstStyle/>
                    <a:p>
                      <a:pPr indent="127000" algn="ctr">
                        <a:lnSpc>
                          <a:spcPts val="2000"/>
                        </a:lnSpc>
                        <a:spcAft>
                          <a:spcPts val="0"/>
                        </a:spcAft>
                        <a:tabLst>
                          <a:tab pos="270510" algn="l"/>
                          <a:tab pos="450215" algn="l"/>
                        </a:tabLst>
                      </a:pPr>
                      <a:r>
                        <a:rPr lang="en-US" sz="1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Adaboost</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0.982</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0.314</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0.476</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0.825</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0.695</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472677964"/>
                  </a:ext>
                </a:extLst>
              </a:tr>
              <a:tr h="569915">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SVM</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0.979</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0.311</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0.472</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0.824</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0.769</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8002375"/>
                  </a:ext>
                </a:extLst>
              </a:tr>
              <a:tr h="569915">
                <a:tc>
                  <a:txBody>
                    <a:bodyPr/>
                    <a:lstStyle/>
                    <a:p>
                      <a:pPr indent="127000" algn="ctr">
                        <a:lnSpc>
                          <a:spcPts val="2000"/>
                        </a:lnSpc>
                        <a:spcAft>
                          <a:spcPts val="0"/>
                        </a:spcAft>
                        <a:tabLst>
                          <a:tab pos="270510" algn="l"/>
                          <a:tab pos="450215" algn="l"/>
                        </a:tabLst>
                      </a:pPr>
                      <a:r>
                        <a:rPr lang="en" alt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Naive Bayes</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0.959</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0.313</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0.476</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0.823</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0.766</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0293642"/>
                  </a:ext>
                </a:extLst>
              </a:tr>
              <a:tr h="569915">
                <a:tc>
                  <a:txBody>
                    <a:bodyPr/>
                    <a:lstStyle/>
                    <a:p>
                      <a:pPr indent="127000" algn="ctr">
                        <a:lnSpc>
                          <a:spcPts val="2000"/>
                        </a:lnSpc>
                        <a:spcAft>
                          <a:spcPts val="0"/>
                        </a:spcAft>
                        <a:tabLst>
                          <a:tab pos="270510" algn="l"/>
                          <a:tab pos="450215" algn="l"/>
                        </a:tabLst>
                      </a:pPr>
                      <a:r>
                        <a:rPr lang="en" alt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Random Forest</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0.987</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0.317</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0.476</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0.825</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0.786</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77883933"/>
                  </a:ext>
                </a:extLst>
              </a:tr>
              <a:tr h="569915">
                <a:tc>
                  <a:txBody>
                    <a:bodyPr/>
                    <a:lstStyle/>
                    <a:p>
                      <a:pPr indent="127000" algn="ctr">
                        <a:lnSpc>
                          <a:spcPts val="2000"/>
                        </a:lnSpc>
                        <a:spcAft>
                          <a:spcPts val="0"/>
                        </a:spcAft>
                        <a:tabLst>
                          <a:tab pos="270510" algn="l"/>
                          <a:tab pos="450215" algn="l"/>
                        </a:tabLst>
                      </a:pPr>
                      <a:r>
                        <a:rPr lang="en" alt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Logistics Regression</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0.975</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0.313</a:t>
                      </a:r>
                      <a:endParaRPr lang="zh-CN" sz="1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0.474</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0.824</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127000" algn="ctr">
                        <a:lnSpc>
                          <a:spcPts val="2000"/>
                        </a:lnSpc>
                        <a:spcAft>
                          <a:spcPts val="0"/>
                        </a:spcAft>
                        <a:tabLst>
                          <a:tab pos="270510" algn="l"/>
                          <a:tab pos="450215" algn="l"/>
                        </a:tabLst>
                      </a:pPr>
                      <a:r>
                        <a:rPr lang="en-US"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0.766</a:t>
                      </a:r>
                      <a:endParaRPr lang="zh-CN" sz="1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6020323"/>
                  </a:ext>
                </a:extLst>
              </a:tr>
            </a:tbl>
          </a:graphicData>
        </a:graphic>
      </p:graphicFrame>
      <p:sp>
        <p:nvSpPr>
          <p:cNvPr id="7" name="文本框 6">
            <a:extLst>
              <a:ext uri="{FF2B5EF4-FFF2-40B4-BE49-F238E27FC236}">
                <a16:creationId xmlns:a16="http://schemas.microsoft.com/office/drawing/2014/main" id="{2D2CE643-7678-1D4E-8049-222F828BDE17}"/>
              </a:ext>
            </a:extLst>
          </p:cNvPr>
          <p:cNvSpPr txBox="1"/>
          <p:nvPr/>
        </p:nvSpPr>
        <p:spPr>
          <a:xfrm>
            <a:off x="794365" y="1127880"/>
            <a:ext cx="7607860" cy="1077218"/>
          </a:xfrm>
          <a:prstGeom prst="rect">
            <a:avLst/>
          </a:prstGeom>
          <a:noFill/>
        </p:spPr>
        <p:txBody>
          <a:bodyPr wrap="square" rtlCol="0">
            <a:spAutoFit/>
          </a:bodyPr>
          <a:lstStyle/>
          <a:p>
            <a:pPr algn="just"/>
            <a:r>
              <a:rPr lang="en" altLang="zh-CN" sz="1600" dirty="0">
                <a:solidFill>
                  <a:srgbClr val="000000"/>
                </a:solidFill>
              </a:rPr>
              <a:t>It can be seen from the comparison results of the indicators that the prediction effects of the algorithms are not much different. Under the comprehensive comparison, the indicators of the random forest model are slightly superior, and the AUC index is significantly higher. </a:t>
            </a:r>
          </a:p>
        </p:txBody>
      </p:sp>
      <p:sp>
        <p:nvSpPr>
          <p:cNvPr id="4" name="矩形 3">
            <a:extLst>
              <a:ext uri="{FF2B5EF4-FFF2-40B4-BE49-F238E27FC236}">
                <a16:creationId xmlns:a16="http://schemas.microsoft.com/office/drawing/2014/main" id="{EE16CE45-D308-D445-A3E1-705242003803}"/>
              </a:ext>
            </a:extLst>
          </p:cNvPr>
          <p:cNvSpPr/>
          <p:nvPr/>
        </p:nvSpPr>
        <p:spPr>
          <a:xfrm>
            <a:off x="774138" y="4998782"/>
            <a:ext cx="7718109" cy="52529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26103B5B-05BE-BC41-A00A-A3C85E7ED4D3}"/>
              </a:ext>
            </a:extLst>
          </p:cNvPr>
          <p:cNvSpPr txBox="1"/>
          <p:nvPr/>
        </p:nvSpPr>
        <p:spPr>
          <a:xfrm>
            <a:off x="2745460" y="2357027"/>
            <a:ext cx="4438492" cy="338554"/>
          </a:xfrm>
          <a:prstGeom prst="rect">
            <a:avLst/>
          </a:prstGeom>
          <a:noFill/>
        </p:spPr>
        <p:txBody>
          <a:bodyPr wrap="square" rtlCol="0">
            <a:spAutoFit/>
          </a:bodyPr>
          <a:lstStyle/>
          <a:p>
            <a:pPr algn="just"/>
            <a:r>
              <a:rPr lang="en-US" altLang="zh-CN" sz="1400" b="1" dirty="0">
                <a:solidFill>
                  <a:srgbClr val="000000"/>
                </a:solidFill>
              </a:rPr>
              <a:t>Table: </a:t>
            </a:r>
            <a:r>
              <a:rPr lang="en" altLang="zh-CN" sz="1400" b="1" dirty="0">
                <a:solidFill>
                  <a:srgbClr val="000000"/>
                </a:solidFill>
              </a:rPr>
              <a:t>Evaluation of Indicator Results of Models</a:t>
            </a:r>
            <a:r>
              <a:rPr lang="en" altLang="zh-CN" sz="1600" dirty="0"/>
              <a:t> </a:t>
            </a:r>
            <a:endParaRPr lang="en" altLang="zh-CN" sz="1400" dirty="0"/>
          </a:p>
        </p:txBody>
      </p:sp>
    </p:spTree>
    <p:extLst>
      <p:ext uri="{BB962C8B-B14F-4D97-AF65-F5344CB8AC3E}">
        <p14:creationId xmlns:p14="http://schemas.microsoft.com/office/powerpoint/2010/main" val="76602008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11</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Our Work -Plug-in Development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pic>
        <p:nvPicPr>
          <p:cNvPr id="6" name="图片 5">
            <a:extLst>
              <a:ext uri="{FF2B5EF4-FFF2-40B4-BE49-F238E27FC236}">
                <a16:creationId xmlns:a16="http://schemas.microsoft.com/office/drawing/2014/main" id="{AD936B4F-B8C0-9549-A3E8-8F8CAF615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067" y="2252222"/>
            <a:ext cx="4479762" cy="3311686"/>
          </a:xfrm>
          <a:prstGeom prst="rect">
            <a:avLst/>
          </a:prstGeom>
        </p:spPr>
      </p:pic>
      <p:pic>
        <p:nvPicPr>
          <p:cNvPr id="4" name="图片 3">
            <a:extLst>
              <a:ext uri="{FF2B5EF4-FFF2-40B4-BE49-F238E27FC236}">
                <a16:creationId xmlns:a16="http://schemas.microsoft.com/office/drawing/2014/main" id="{037E11F6-88D5-974E-B731-48B2566D3AC1}"/>
              </a:ext>
            </a:extLst>
          </p:cNvPr>
          <p:cNvPicPr>
            <a:picLocks noChangeAspect="1"/>
          </p:cNvPicPr>
          <p:nvPr/>
        </p:nvPicPr>
        <p:blipFill>
          <a:blip r:embed="rId5"/>
          <a:stretch>
            <a:fillRect/>
          </a:stretch>
        </p:blipFill>
        <p:spPr>
          <a:xfrm>
            <a:off x="525152" y="2489814"/>
            <a:ext cx="4096000" cy="2864761"/>
          </a:xfrm>
          <a:prstGeom prst="rect">
            <a:avLst/>
          </a:prstGeom>
        </p:spPr>
      </p:pic>
      <p:sp>
        <p:nvSpPr>
          <p:cNvPr id="8" name="文本框 7">
            <a:extLst>
              <a:ext uri="{FF2B5EF4-FFF2-40B4-BE49-F238E27FC236}">
                <a16:creationId xmlns:a16="http://schemas.microsoft.com/office/drawing/2014/main" id="{2402F14E-4A4D-0441-9120-3CC390C740F9}"/>
              </a:ext>
            </a:extLst>
          </p:cNvPr>
          <p:cNvSpPr txBox="1"/>
          <p:nvPr/>
        </p:nvSpPr>
        <p:spPr>
          <a:xfrm>
            <a:off x="774137" y="1175004"/>
            <a:ext cx="7607861" cy="1077218"/>
          </a:xfrm>
          <a:prstGeom prst="rect">
            <a:avLst/>
          </a:prstGeom>
          <a:noFill/>
        </p:spPr>
        <p:txBody>
          <a:bodyPr wrap="square" rtlCol="0">
            <a:spAutoFit/>
          </a:bodyPr>
          <a:lstStyle/>
          <a:p>
            <a:pPr algn="just"/>
            <a:r>
              <a:rPr lang="en" altLang="zh-CN" sz="1600" dirty="0">
                <a:solidFill>
                  <a:srgbClr val="000000"/>
                </a:solidFill>
              </a:rPr>
              <a:t>IntelliJ IDEA is an integrated development environment for the Java programming language. It is recognized as one of the best Java development tools in the industry, especially in intelligent code assistants, code prompts, refactoring, code analysis, innovative GUI design, etc. </a:t>
            </a:r>
          </a:p>
        </p:txBody>
      </p:sp>
      <p:sp>
        <p:nvSpPr>
          <p:cNvPr id="9" name="文本框 8">
            <a:extLst>
              <a:ext uri="{FF2B5EF4-FFF2-40B4-BE49-F238E27FC236}">
                <a16:creationId xmlns:a16="http://schemas.microsoft.com/office/drawing/2014/main" id="{67C66568-FC30-224F-A254-1DDDD1FE7782}"/>
              </a:ext>
            </a:extLst>
          </p:cNvPr>
          <p:cNvSpPr txBox="1"/>
          <p:nvPr/>
        </p:nvSpPr>
        <p:spPr>
          <a:xfrm>
            <a:off x="1335432" y="5410019"/>
            <a:ext cx="2830260" cy="307777"/>
          </a:xfrm>
          <a:prstGeom prst="rect">
            <a:avLst/>
          </a:prstGeom>
          <a:noFill/>
        </p:spPr>
        <p:txBody>
          <a:bodyPr wrap="square" rtlCol="0">
            <a:spAutoFit/>
          </a:bodyPr>
          <a:lstStyle/>
          <a:p>
            <a:pPr algn="just"/>
            <a:r>
              <a:rPr lang="en-US" altLang="zh-CN" sz="1400" b="1" dirty="0">
                <a:solidFill>
                  <a:srgbClr val="000000"/>
                </a:solidFill>
              </a:rPr>
              <a:t>Figure: UI of </a:t>
            </a:r>
            <a:r>
              <a:rPr lang="en" altLang="zh-CN" sz="1400" b="1" dirty="0" err="1">
                <a:solidFill>
                  <a:srgbClr val="000000"/>
                </a:solidFill>
              </a:rPr>
              <a:t>Intellij</a:t>
            </a:r>
            <a:r>
              <a:rPr lang="en" altLang="zh-CN" sz="1400" b="1" dirty="0">
                <a:solidFill>
                  <a:srgbClr val="000000"/>
                </a:solidFill>
              </a:rPr>
              <a:t> IDEA</a:t>
            </a:r>
            <a:endParaRPr lang="en" altLang="zh-CN" sz="1400" dirty="0"/>
          </a:p>
        </p:txBody>
      </p:sp>
      <p:sp>
        <p:nvSpPr>
          <p:cNvPr id="10" name="文本框 9">
            <a:extLst>
              <a:ext uri="{FF2B5EF4-FFF2-40B4-BE49-F238E27FC236}">
                <a16:creationId xmlns:a16="http://schemas.microsoft.com/office/drawing/2014/main" id="{921B6276-DC82-C941-BFB4-B488A14F372B}"/>
              </a:ext>
            </a:extLst>
          </p:cNvPr>
          <p:cNvSpPr txBox="1"/>
          <p:nvPr/>
        </p:nvSpPr>
        <p:spPr>
          <a:xfrm>
            <a:off x="5577916" y="5410018"/>
            <a:ext cx="2640691" cy="307777"/>
          </a:xfrm>
          <a:prstGeom prst="rect">
            <a:avLst/>
          </a:prstGeom>
          <a:noFill/>
        </p:spPr>
        <p:txBody>
          <a:bodyPr wrap="square" rtlCol="0">
            <a:spAutoFit/>
          </a:bodyPr>
          <a:lstStyle/>
          <a:p>
            <a:pPr algn="just"/>
            <a:r>
              <a:rPr lang="en-US" altLang="zh-CN" sz="1400" b="1" dirty="0">
                <a:solidFill>
                  <a:srgbClr val="000000"/>
                </a:solidFill>
              </a:rPr>
              <a:t>Figure: Architecture of JLLAR</a:t>
            </a:r>
            <a:endParaRPr lang="en" altLang="zh-CN" sz="1400" dirty="0"/>
          </a:p>
        </p:txBody>
      </p:sp>
    </p:spTree>
    <p:extLst>
      <p:ext uri="{BB962C8B-B14F-4D97-AF65-F5344CB8AC3E}">
        <p14:creationId xmlns:p14="http://schemas.microsoft.com/office/powerpoint/2010/main" val="91894981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12</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Result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pic>
        <p:nvPicPr>
          <p:cNvPr id="6" name="图片 5">
            <a:extLst>
              <a:ext uri="{FF2B5EF4-FFF2-40B4-BE49-F238E27FC236}">
                <a16:creationId xmlns:a16="http://schemas.microsoft.com/office/drawing/2014/main" id="{4D6F931C-315B-124F-96E1-B4E6296FFDE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653897" y="1161712"/>
            <a:ext cx="5400000" cy="1080000"/>
          </a:xfrm>
          <a:prstGeom prst="rect">
            <a:avLst/>
          </a:prstGeom>
        </p:spPr>
      </p:pic>
      <p:pic>
        <p:nvPicPr>
          <p:cNvPr id="10" name="图片 9">
            <a:extLst>
              <a:ext uri="{FF2B5EF4-FFF2-40B4-BE49-F238E27FC236}">
                <a16:creationId xmlns:a16="http://schemas.microsoft.com/office/drawing/2014/main" id="{163AC85D-783D-0848-928E-8FED00A0712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653897" y="2391565"/>
            <a:ext cx="5400000" cy="1080000"/>
          </a:xfrm>
          <a:prstGeom prst="rect">
            <a:avLst/>
          </a:prstGeom>
        </p:spPr>
      </p:pic>
      <p:graphicFrame>
        <p:nvGraphicFramePr>
          <p:cNvPr id="9" name="表格 8">
            <a:extLst>
              <a:ext uri="{FF2B5EF4-FFF2-40B4-BE49-F238E27FC236}">
                <a16:creationId xmlns:a16="http://schemas.microsoft.com/office/drawing/2014/main" id="{A8011DA6-2027-BD43-AB00-EC299656E2B9}"/>
              </a:ext>
            </a:extLst>
          </p:cNvPr>
          <p:cNvGraphicFramePr>
            <a:graphicFrameLocks noGrp="1"/>
          </p:cNvGraphicFramePr>
          <p:nvPr>
            <p:extLst>
              <p:ext uri="{D42A27DB-BD31-4B8C-83A1-F6EECF244321}">
                <p14:modId xmlns:p14="http://schemas.microsoft.com/office/powerpoint/2010/main" val="2528893870"/>
              </p:ext>
            </p:extLst>
          </p:nvPr>
        </p:nvGraphicFramePr>
        <p:xfrm>
          <a:off x="643345" y="4360082"/>
          <a:ext cx="7869446" cy="1955946"/>
        </p:xfrm>
        <a:graphic>
          <a:graphicData uri="http://schemas.openxmlformats.org/drawingml/2006/table">
            <a:tbl>
              <a:tblPr firstRow="1" firstCol="1" bandRow="1">
                <a:tableStyleId>{2D5ABB26-0587-4C30-8999-92F81FD0307C}</a:tableStyleId>
              </a:tblPr>
              <a:tblGrid>
                <a:gridCol w="1111564">
                  <a:extLst>
                    <a:ext uri="{9D8B030D-6E8A-4147-A177-3AD203B41FA5}">
                      <a16:colId xmlns:a16="http://schemas.microsoft.com/office/drawing/2014/main" val="2960672964"/>
                    </a:ext>
                  </a:extLst>
                </a:gridCol>
                <a:gridCol w="3168073">
                  <a:extLst>
                    <a:ext uri="{9D8B030D-6E8A-4147-A177-3AD203B41FA5}">
                      <a16:colId xmlns:a16="http://schemas.microsoft.com/office/drawing/2014/main" val="2830700514"/>
                    </a:ext>
                  </a:extLst>
                </a:gridCol>
                <a:gridCol w="1911927">
                  <a:extLst>
                    <a:ext uri="{9D8B030D-6E8A-4147-A177-3AD203B41FA5}">
                      <a16:colId xmlns:a16="http://schemas.microsoft.com/office/drawing/2014/main" val="2982756052"/>
                    </a:ext>
                  </a:extLst>
                </a:gridCol>
                <a:gridCol w="1677882">
                  <a:extLst>
                    <a:ext uri="{9D8B030D-6E8A-4147-A177-3AD203B41FA5}">
                      <a16:colId xmlns:a16="http://schemas.microsoft.com/office/drawing/2014/main" val="3459619876"/>
                    </a:ext>
                  </a:extLst>
                </a:gridCol>
              </a:tblGrid>
              <a:tr h="651982">
                <a:tc>
                  <a:txBody>
                    <a:bodyPr/>
                    <a:lstStyle/>
                    <a:p>
                      <a:pPr algn="ctr">
                        <a:lnSpc>
                          <a:spcPts val="2000"/>
                        </a:lnSpc>
                        <a:spcAft>
                          <a:spcPts val="0"/>
                        </a:spcAft>
                      </a:pP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Project</a:t>
                      </a:r>
                      <a:endParaRPr 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Rule Description</a:t>
                      </a:r>
                      <a:endParaRPr 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Num</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of</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Issures</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Before</a:t>
                      </a:r>
                      <a:endParaRPr 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Num</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of</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Issures</a:t>
                      </a:r>
                      <a:r>
                        <a:rPr lang="zh-CN" altLang="en-US"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After</a:t>
                      </a:r>
                      <a:endParaRPr lang="zh-CN"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847508"/>
                  </a:ext>
                </a:extLst>
              </a:tr>
              <a:tr h="651982">
                <a:tc rowSpan="2">
                  <a:txBody>
                    <a:bodyPr/>
                    <a:lstStyle/>
                    <a:p>
                      <a:pPr algn="ctr">
                        <a:lnSpc>
                          <a:spcPts val="2000"/>
                        </a:lnSpc>
                        <a:spcAft>
                          <a:spcPts val="0"/>
                        </a:spcAft>
                      </a:pPr>
                      <a:r>
                        <a:rPr lang="en-US"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Tomcat</a:t>
                      </a:r>
                      <a:endParaRPr lang="zh-CN" sz="16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 altLang="zh-CN" sz="1600" dirty="0">
                          <a:solidFill>
                            <a:srgbClr val="000000"/>
                          </a:solidFill>
                          <a:effectLst/>
                        </a:rPr>
                        <a:t>Exception needs to be logged.</a:t>
                      </a:r>
                      <a:endParaRPr lang="zh-CN"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784</a:t>
                      </a:r>
                      <a:endParaRPr 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152</a:t>
                      </a:r>
                      <a:endParaRPr 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765495"/>
                  </a:ext>
                </a:extLst>
              </a:tr>
              <a:tr h="651982">
                <a:tc vMerge="1">
                  <a:txBody>
                    <a:bodyPr/>
                    <a:lstStyle/>
                    <a:p>
                      <a:pPr algn="just">
                        <a:lnSpc>
                          <a:spcPts val="2000"/>
                        </a:lnSpc>
                        <a:spcAft>
                          <a:spcPts val="0"/>
                        </a:spcAft>
                      </a:pPr>
                      <a:endParaRPr 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600" dirty="0">
                          <a:solidFill>
                            <a:srgbClr val="000000"/>
                          </a:solidFill>
                          <a:effectLst/>
                        </a:rPr>
                        <a:t>Logical branch needs to be logged.</a:t>
                      </a:r>
                      <a:endParaRPr lang="zh-CN"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3847</a:t>
                      </a:r>
                      <a:endParaRPr 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261</a:t>
                      </a:r>
                      <a:endParaRPr lang="zh-CN" sz="16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1388235"/>
                  </a:ext>
                </a:extLst>
              </a:tr>
            </a:tbl>
          </a:graphicData>
        </a:graphic>
      </p:graphicFrame>
      <p:sp>
        <p:nvSpPr>
          <p:cNvPr id="11" name="文本框 10">
            <a:extLst>
              <a:ext uri="{FF2B5EF4-FFF2-40B4-BE49-F238E27FC236}">
                <a16:creationId xmlns:a16="http://schemas.microsoft.com/office/drawing/2014/main" id="{2573C98E-5454-874C-92BD-086B568333E2}"/>
              </a:ext>
            </a:extLst>
          </p:cNvPr>
          <p:cNvSpPr txBox="1"/>
          <p:nvPr/>
        </p:nvSpPr>
        <p:spPr>
          <a:xfrm>
            <a:off x="643345" y="1204190"/>
            <a:ext cx="2790519" cy="2092881"/>
          </a:xfrm>
          <a:prstGeom prst="rect">
            <a:avLst/>
          </a:prstGeom>
          <a:noFill/>
        </p:spPr>
        <p:txBody>
          <a:bodyPr wrap="square" rtlCol="0">
            <a:spAutoFit/>
          </a:bodyPr>
          <a:lstStyle/>
          <a:p>
            <a:pPr algn="just"/>
            <a:r>
              <a:rPr lang="en" altLang="zh-CN" sz="1600" dirty="0">
                <a:solidFill>
                  <a:srgbClr val="000000"/>
                </a:solidFill>
              </a:rPr>
              <a:t>After refining</a:t>
            </a:r>
            <a:r>
              <a:rPr lang="zh-CN" altLang="en-US" sz="1600" dirty="0">
                <a:solidFill>
                  <a:srgbClr val="000000"/>
                </a:solidFill>
              </a:rPr>
              <a:t> </a:t>
            </a:r>
            <a:r>
              <a:rPr lang="en-US" altLang="zh-CN" sz="1600" dirty="0">
                <a:solidFill>
                  <a:srgbClr val="000000"/>
                </a:solidFill>
              </a:rPr>
              <a:t>the</a:t>
            </a:r>
            <a:r>
              <a:rPr lang="zh-CN" altLang="en-US" sz="1600" dirty="0">
                <a:solidFill>
                  <a:srgbClr val="000000"/>
                </a:solidFill>
              </a:rPr>
              <a:t> </a:t>
            </a:r>
            <a:r>
              <a:rPr lang="en" altLang="zh-CN" sz="1600" dirty="0">
                <a:solidFill>
                  <a:srgbClr val="000000"/>
                </a:solidFill>
              </a:rPr>
              <a:t>rule</a:t>
            </a:r>
            <a:r>
              <a:rPr lang="en-US" altLang="zh-CN" sz="1600" dirty="0">
                <a:solidFill>
                  <a:srgbClr val="000000"/>
                </a:solidFill>
              </a:rPr>
              <a:t>.</a:t>
            </a:r>
            <a:r>
              <a:rPr lang="en" altLang="zh-CN" sz="1600" dirty="0">
                <a:solidFill>
                  <a:srgbClr val="000000"/>
                </a:solidFill>
              </a:rPr>
              <a:t> It wouldn’t recommend to log this catch block because the developer handled it with a return statement. Then We count and compare the number of </a:t>
            </a:r>
            <a:r>
              <a:rPr lang="en" altLang="zh-CN" sz="1600" dirty="0" err="1">
                <a:solidFill>
                  <a:srgbClr val="000000"/>
                </a:solidFill>
              </a:rPr>
              <a:t>issures</a:t>
            </a:r>
            <a:r>
              <a:rPr lang="en" altLang="zh-CN" sz="1600" dirty="0">
                <a:solidFill>
                  <a:srgbClr val="000000"/>
                </a:solidFill>
              </a:rPr>
              <a:t> in project Tomcat. </a:t>
            </a:r>
          </a:p>
          <a:p>
            <a:pPr algn="just"/>
            <a:endParaRPr lang="en" altLang="zh-CN" dirty="0">
              <a:solidFill>
                <a:srgbClr val="000000"/>
              </a:solidFill>
            </a:endParaRPr>
          </a:p>
        </p:txBody>
      </p:sp>
      <p:sp>
        <p:nvSpPr>
          <p:cNvPr id="12" name="文本框 11">
            <a:extLst>
              <a:ext uri="{FF2B5EF4-FFF2-40B4-BE49-F238E27FC236}">
                <a16:creationId xmlns:a16="http://schemas.microsoft.com/office/drawing/2014/main" id="{C01CE5D7-4817-C046-B8CE-7F4F360C2B22}"/>
              </a:ext>
            </a:extLst>
          </p:cNvPr>
          <p:cNvSpPr txBox="1"/>
          <p:nvPr/>
        </p:nvSpPr>
        <p:spPr>
          <a:xfrm>
            <a:off x="2948568" y="4053297"/>
            <a:ext cx="3258999" cy="338554"/>
          </a:xfrm>
          <a:prstGeom prst="rect">
            <a:avLst/>
          </a:prstGeom>
          <a:noFill/>
        </p:spPr>
        <p:txBody>
          <a:bodyPr wrap="square" rtlCol="0">
            <a:spAutoFit/>
          </a:bodyPr>
          <a:lstStyle/>
          <a:p>
            <a:pPr algn="just"/>
            <a:r>
              <a:rPr lang="en-US" altLang="zh-CN" sz="1400" b="1" dirty="0">
                <a:solidFill>
                  <a:srgbClr val="000000"/>
                </a:solidFill>
              </a:rPr>
              <a:t>Table: </a:t>
            </a:r>
            <a:r>
              <a:rPr lang="en" altLang="zh-CN" sz="1400" b="1" dirty="0">
                <a:solidFill>
                  <a:srgbClr val="000000"/>
                </a:solidFill>
              </a:rPr>
              <a:t>Result of </a:t>
            </a:r>
            <a:r>
              <a:rPr lang="en" altLang="zh-CN" sz="1400" b="1" dirty="0" err="1">
                <a:solidFill>
                  <a:srgbClr val="000000"/>
                </a:solidFill>
              </a:rPr>
              <a:t>Refination</a:t>
            </a:r>
            <a:r>
              <a:rPr lang="en" altLang="zh-CN" sz="1400" b="1" dirty="0">
                <a:solidFill>
                  <a:srgbClr val="000000"/>
                </a:solidFill>
              </a:rPr>
              <a:t> of Two Rules</a:t>
            </a:r>
            <a:r>
              <a:rPr lang="en" altLang="zh-CN" sz="1600" dirty="0"/>
              <a:t> </a:t>
            </a:r>
            <a:endParaRPr lang="en" altLang="zh-CN" sz="1400" dirty="0"/>
          </a:p>
        </p:txBody>
      </p:sp>
      <p:sp>
        <p:nvSpPr>
          <p:cNvPr id="13" name="文本框 12">
            <a:extLst>
              <a:ext uri="{FF2B5EF4-FFF2-40B4-BE49-F238E27FC236}">
                <a16:creationId xmlns:a16="http://schemas.microsoft.com/office/drawing/2014/main" id="{7D52EC91-3D83-7042-A960-7833B860D9AC}"/>
              </a:ext>
            </a:extLst>
          </p:cNvPr>
          <p:cNvSpPr txBox="1"/>
          <p:nvPr/>
        </p:nvSpPr>
        <p:spPr>
          <a:xfrm>
            <a:off x="4902646" y="3520799"/>
            <a:ext cx="2902502" cy="307777"/>
          </a:xfrm>
          <a:prstGeom prst="rect">
            <a:avLst/>
          </a:prstGeom>
          <a:noFill/>
        </p:spPr>
        <p:txBody>
          <a:bodyPr wrap="square" rtlCol="0">
            <a:spAutoFit/>
          </a:bodyPr>
          <a:lstStyle/>
          <a:p>
            <a:pPr algn="just"/>
            <a:r>
              <a:rPr lang="en-US" altLang="zh-CN" sz="1400" b="1" dirty="0">
                <a:solidFill>
                  <a:srgbClr val="000000"/>
                </a:solidFill>
              </a:rPr>
              <a:t>Figure: </a:t>
            </a:r>
            <a:r>
              <a:rPr lang="en" altLang="zh-CN" sz="1400" b="1" dirty="0">
                <a:solidFill>
                  <a:srgbClr val="000000"/>
                </a:solidFill>
              </a:rPr>
              <a:t>Example of Rule </a:t>
            </a:r>
            <a:r>
              <a:rPr lang="en" altLang="zh-CN" sz="1400" b="1" dirty="0" err="1">
                <a:solidFill>
                  <a:srgbClr val="000000"/>
                </a:solidFill>
              </a:rPr>
              <a:t>Refinition</a:t>
            </a:r>
            <a:r>
              <a:rPr lang="en" altLang="zh-CN" sz="1400" b="1" dirty="0">
                <a:solidFill>
                  <a:srgbClr val="000000"/>
                </a:solidFill>
              </a:rPr>
              <a:t> </a:t>
            </a:r>
            <a:endParaRPr lang="en" altLang="zh-CN" sz="1400" dirty="0"/>
          </a:p>
        </p:txBody>
      </p:sp>
    </p:spTree>
    <p:extLst>
      <p:ext uri="{BB962C8B-B14F-4D97-AF65-F5344CB8AC3E}">
        <p14:creationId xmlns:p14="http://schemas.microsoft.com/office/powerpoint/2010/main" val="323692213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13</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Discussion</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sp>
        <p:nvSpPr>
          <p:cNvPr id="7" name="文本框 6">
            <a:extLst>
              <a:ext uri="{FF2B5EF4-FFF2-40B4-BE49-F238E27FC236}">
                <a16:creationId xmlns:a16="http://schemas.microsoft.com/office/drawing/2014/main" id="{F9A81A0E-5C27-9349-9012-A3F73D9190B0}"/>
              </a:ext>
            </a:extLst>
          </p:cNvPr>
          <p:cNvSpPr txBox="1"/>
          <p:nvPr/>
        </p:nvSpPr>
        <p:spPr>
          <a:xfrm>
            <a:off x="837082" y="907752"/>
            <a:ext cx="7339356" cy="3508653"/>
          </a:xfrm>
          <a:prstGeom prst="rect">
            <a:avLst/>
          </a:prstGeom>
          <a:noFill/>
        </p:spPr>
        <p:txBody>
          <a:bodyPr wrap="square" rtlCol="0">
            <a:spAutoFit/>
          </a:bodyPr>
          <a:lstStyle/>
          <a:p>
            <a:pPr algn="just"/>
            <a:r>
              <a:rPr lang="en" altLang="zh-CN" sz="2000" b="1" dirty="0">
                <a:solidFill>
                  <a:schemeClr val="tx1">
                    <a:lumMod val="50000"/>
                  </a:schemeClr>
                </a:solidFill>
              </a:rPr>
              <a:t>Implication</a:t>
            </a:r>
          </a:p>
          <a:p>
            <a:pPr algn="just"/>
            <a:endParaRPr lang="en" altLang="zh-CN" sz="2000" b="1" dirty="0">
              <a:solidFill>
                <a:schemeClr val="tx1">
                  <a:lumMod val="50000"/>
                </a:schemeClr>
              </a:solidFill>
            </a:endParaRPr>
          </a:p>
          <a:p>
            <a:pPr marL="457200" indent="-457200" algn="just">
              <a:buFontTx/>
              <a:buAutoNum type="arabicPeriod"/>
            </a:pPr>
            <a:r>
              <a:rPr lang="en" altLang="zh-CN" dirty="0">
                <a:solidFill>
                  <a:schemeClr val="tx1">
                    <a:lumMod val="50000"/>
                  </a:schemeClr>
                </a:solidFill>
              </a:rPr>
              <a:t>Although the importance of logging practice is well recognized in software engineering, the implementation is far from satisfactory .</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There is no simple solution to provide a “best” logging strategy.</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Current logging practices often lack a comprehensive strategy.</a:t>
            </a:r>
          </a:p>
          <a:p>
            <a:pPr algn="just"/>
            <a:r>
              <a:rPr lang="en" altLang="zh-CN" dirty="0"/>
              <a:t> </a:t>
            </a:r>
          </a:p>
          <a:p>
            <a:pPr algn="just"/>
            <a:endParaRPr lang="en" altLang="zh-CN" dirty="0"/>
          </a:p>
          <a:p>
            <a:pPr algn="just"/>
            <a:r>
              <a:rPr lang="en" altLang="zh-CN" dirty="0"/>
              <a:t> </a:t>
            </a:r>
            <a:endParaRPr lang="en" altLang="zh-CN" sz="2000" dirty="0"/>
          </a:p>
          <a:p>
            <a:pPr algn="just"/>
            <a:endParaRPr lang="zh-CN" altLang="en-US" sz="2000" b="1" dirty="0">
              <a:solidFill>
                <a:srgbClr val="000000"/>
              </a:solidFill>
            </a:endParaRPr>
          </a:p>
        </p:txBody>
      </p:sp>
      <p:sp>
        <p:nvSpPr>
          <p:cNvPr id="10" name="文本框 9">
            <a:extLst>
              <a:ext uri="{FF2B5EF4-FFF2-40B4-BE49-F238E27FC236}">
                <a16:creationId xmlns:a16="http://schemas.microsoft.com/office/drawing/2014/main" id="{704F6911-2168-9143-907A-676A67F50BE2}"/>
              </a:ext>
            </a:extLst>
          </p:cNvPr>
          <p:cNvSpPr txBox="1"/>
          <p:nvPr/>
        </p:nvSpPr>
        <p:spPr>
          <a:xfrm>
            <a:off x="774137" y="3291423"/>
            <a:ext cx="7607861" cy="3816429"/>
          </a:xfrm>
          <a:prstGeom prst="rect">
            <a:avLst/>
          </a:prstGeom>
          <a:noFill/>
        </p:spPr>
        <p:txBody>
          <a:bodyPr wrap="square" rtlCol="0">
            <a:spAutoFit/>
          </a:bodyPr>
          <a:lstStyle/>
          <a:p>
            <a:pPr algn="just"/>
            <a:r>
              <a:rPr lang="en" altLang="zh-CN" sz="2000" b="1" dirty="0">
                <a:solidFill>
                  <a:schemeClr val="tx1">
                    <a:lumMod val="50000"/>
                  </a:schemeClr>
                </a:solidFill>
              </a:rPr>
              <a:t>Threats to Validity</a:t>
            </a:r>
          </a:p>
          <a:p>
            <a:pPr algn="just"/>
            <a:endParaRPr lang="en" altLang="zh-CN" sz="2000" b="1" dirty="0">
              <a:solidFill>
                <a:schemeClr val="tx1">
                  <a:lumMod val="50000"/>
                </a:schemeClr>
              </a:solidFill>
            </a:endParaRPr>
          </a:p>
          <a:p>
            <a:pPr marL="457200" indent="-457200" algn="just">
              <a:buAutoNum type="arabicPeriod"/>
            </a:pPr>
            <a:r>
              <a:rPr lang="en" altLang="zh-CN" dirty="0">
                <a:solidFill>
                  <a:schemeClr val="tx1">
                    <a:lumMod val="50000"/>
                  </a:schemeClr>
                </a:solidFill>
              </a:rPr>
              <a:t>Only involves 3 projects with Java language, which may have a limitation on generalization. </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Logging practice in commercial software project differ from open source projects greatly. More investigation should be conducted with different types of software systems.</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A gap may exist between the experimental evaluation and field adoption. It is necessary to carry out field evaluation on JLLAR ASAP.</a:t>
            </a:r>
          </a:p>
          <a:p>
            <a:pPr marL="457200" indent="-457200" algn="just">
              <a:buAutoNum type="arabicPeriod"/>
            </a:pPr>
            <a:endParaRPr lang="en" altLang="zh-CN" sz="2000" b="1" dirty="0">
              <a:solidFill>
                <a:schemeClr val="tx1">
                  <a:lumMod val="50000"/>
                </a:schemeClr>
              </a:solidFill>
            </a:endParaRPr>
          </a:p>
          <a:p>
            <a:pPr algn="just"/>
            <a:endParaRPr lang="en" altLang="zh-CN" sz="2000" dirty="0"/>
          </a:p>
        </p:txBody>
      </p:sp>
    </p:spTree>
    <p:extLst>
      <p:ext uri="{BB962C8B-B14F-4D97-AF65-F5344CB8AC3E}">
        <p14:creationId xmlns:p14="http://schemas.microsoft.com/office/powerpoint/2010/main" val="321138522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14</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a:xfrm>
            <a:off x="774138" y="328713"/>
            <a:ext cx="8125656" cy="523220"/>
          </a:xfrm>
        </p:spPr>
        <p:txBody>
          <a:bodyPr/>
          <a:lstStyle/>
          <a:p>
            <a:r>
              <a:rPr lang="en-US" altLang="zh-CN" dirty="0">
                <a:solidFill>
                  <a:schemeClr val="bg2">
                    <a:lumMod val="10000"/>
                  </a:schemeClr>
                </a:solidFill>
              </a:rPr>
              <a:t>Conclusion -Contributions</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sp>
        <p:nvSpPr>
          <p:cNvPr id="16" name="文本框 15">
            <a:extLst>
              <a:ext uri="{FF2B5EF4-FFF2-40B4-BE49-F238E27FC236}">
                <a16:creationId xmlns:a16="http://schemas.microsoft.com/office/drawing/2014/main" id="{D0B833F1-11EA-3342-91CC-8B07643F368F}"/>
              </a:ext>
            </a:extLst>
          </p:cNvPr>
          <p:cNvSpPr txBox="1"/>
          <p:nvPr/>
        </p:nvSpPr>
        <p:spPr>
          <a:xfrm>
            <a:off x="866839" y="907752"/>
            <a:ext cx="7422457" cy="4062651"/>
          </a:xfrm>
          <a:prstGeom prst="rect">
            <a:avLst/>
          </a:prstGeom>
          <a:noFill/>
        </p:spPr>
        <p:txBody>
          <a:bodyPr wrap="square" rtlCol="0">
            <a:spAutoFit/>
          </a:bodyPr>
          <a:lstStyle/>
          <a:p>
            <a:endParaRPr lang="en" altLang="zh-CN" sz="2400" b="1" dirty="0">
              <a:solidFill>
                <a:schemeClr val="tx1">
                  <a:lumMod val="50000"/>
                </a:schemeClr>
              </a:solidFill>
            </a:endParaRPr>
          </a:p>
          <a:p>
            <a:pPr marL="457200" indent="-457200" algn="just">
              <a:buAutoNum type="arabicPeriod"/>
            </a:pPr>
            <a:r>
              <a:rPr lang="en" altLang="zh-CN" dirty="0">
                <a:solidFill>
                  <a:schemeClr val="tx1">
                    <a:lumMod val="50000"/>
                  </a:schemeClr>
                </a:solidFill>
              </a:rPr>
              <a:t>We extracted some best practices reported in relevant literature on logging practice and transformed these best practices into rules to guide logging practice.</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We applied machine learning technology to further refine the rules derived from recognized best practice regarding logging practice so that these rules could be adopted as similarly as possible to the actual placement of logging statements in open source projects.</a:t>
            </a:r>
          </a:p>
          <a:p>
            <a:pPr marL="457200" indent="-457200" algn="just">
              <a:buAutoNum type="arabicPeriod"/>
            </a:pPr>
            <a:endParaRPr lang="en" altLang="zh-CN" dirty="0">
              <a:solidFill>
                <a:schemeClr val="tx1">
                  <a:lumMod val="50000"/>
                </a:schemeClr>
              </a:solidFill>
            </a:endParaRPr>
          </a:p>
          <a:p>
            <a:pPr marL="457200" indent="-457200" algn="just">
              <a:buAutoNum type="arabicPeriod"/>
            </a:pPr>
            <a:r>
              <a:rPr lang="en" altLang="zh-CN" dirty="0">
                <a:solidFill>
                  <a:schemeClr val="tx1">
                    <a:lumMod val="50000"/>
                  </a:schemeClr>
                </a:solidFill>
              </a:rPr>
              <a:t>Based on the refined rule set, a plug-in tool was designed and implemented to support developers to carry out logging practice. For example, JLLAR can scan existing source code and identify missing logging statements or to insert/correct logging statement automatically.</a:t>
            </a:r>
            <a:r>
              <a:rPr lang="en" altLang="zh-CN" dirty="0"/>
              <a:t> </a:t>
            </a:r>
          </a:p>
        </p:txBody>
      </p:sp>
    </p:spTree>
    <p:extLst>
      <p:ext uri="{BB962C8B-B14F-4D97-AF65-F5344CB8AC3E}">
        <p14:creationId xmlns:p14="http://schemas.microsoft.com/office/powerpoint/2010/main" val="447234041"/>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15</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Conclusion -Future work</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sp>
        <p:nvSpPr>
          <p:cNvPr id="13" name="文本框 12">
            <a:extLst>
              <a:ext uri="{FF2B5EF4-FFF2-40B4-BE49-F238E27FC236}">
                <a16:creationId xmlns:a16="http://schemas.microsoft.com/office/drawing/2014/main" id="{C854AA26-77F2-1445-BFE1-60D80EEA65A8}"/>
              </a:ext>
            </a:extLst>
          </p:cNvPr>
          <p:cNvSpPr txBox="1"/>
          <p:nvPr/>
        </p:nvSpPr>
        <p:spPr>
          <a:xfrm>
            <a:off x="866839" y="892649"/>
            <a:ext cx="7422457" cy="4370427"/>
          </a:xfrm>
          <a:prstGeom prst="rect">
            <a:avLst/>
          </a:prstGeom>
          <a:noFill/>
        </p:spPr>
        <p:txBody>
          <a:bodyPr wrap="square" rtlCol="0">
            <a:spAutoFit/>
          </a:bodyPr>
          <a:lstStyle/>
          <a:p>
            <a:endParaRPr lang="en" altLang="zh-CN" sz="2400" b="1" dirty="0">
              <a:solidFill>
                <a:schemeClr val="tx1">
                  <a:lumMod val="50000"/>
                </a:schemeClr>
              </a:solidFill>
            </a:endParaRPr>
          </a:p>
          <a:p>
            <a:pPr marL="457200" indent="-457200" algn="just">
              <a:buFontTx/>
              <a:buAutoNum type="arabicPeriod"/>
            </a:pPr>
            <a:r>
              <a:rPr lang="en" altLang="zh-CN" dirty="0">
                <a:solidFill>
                  <a:schemeClr val="tx1">
                    <a:lumMod val="50000"/>
                  </a:schemeClr>
                </a:solidFill>
              </a:rPr>
              <a:t>JLLAR need to be evaluated in real-world software development in order to collect developers’ feedback and improve the tool. </a:t>
            </a:r>
          </a:p>
          <a:p>
            <a:pPr marL="457200" indent="-457200" algn="just">
              <a:buFontTx/>
              <a:buAutoNum type="arabicPeriod"/>
            </a:pPr>
            <a:endParaRPr lang="en" altLang="zh-CN" dirty="0">
              <a:solidFill>
                <a:schemeClr val="tx1">
                  <a:lumMod val="50000"/>
                </a:schemeClr>
              </a:solidFill>
            </a:endParaRPr>
          </a:p>
          <a:p>
            <a:pPr marL="457200" indent="-457200" algn="just">
              <a:buFontTx/>
              <a:buAutoNum type="arabicPeriod"/>
            </a:pPr>
            <a:r>
              <a:rPr lang="en" altLang="zh-CN" dirty="0">
                <a:solidFill>
                  <a:schemeClr val="tx1">
                    <a:lumMod val="50000"/>
                  </a:schemeClr>
                </a:solidFill>
              </a:rPr>
              <a:t>We still need to further refine the rule set to cover more coding scenarios.</a:t>
            </a:r>
          </a:p>
          <a:p>
            <a:pPr marL="457200" indent="-457200" algn="just">
              <a:buFontTx/>
              <a:buAutoNum type="arabicPeriod"/>
            </a:pPr>
            <a:endParaRPr lang="en" altLang="zh-CN" dirty="0">
              <a:solidFill>
                <a:schemeClr val="tx1">
                  <a:lumMod val="50000"/>
                </a:schemeClr>
              </a:solidFill>
            </a:endParaRPr>
          </a:p>
          <a:p>
            <a:pPr marL="457200" indent="-457200" algn="just">
              <a:buFontTx/>
              <a:buAutoNum type="arabicPeriod"/>
            </a:pPr>
            <a:r>
              <a:rPr lang="en" altLang="zh-CN" dirty="0">
                <a:solidFill>
                  <a:schemeClr val="tx1">
                    <a:lumMod val="50000"/>
                  </a:schemeClr>
                </a:solidFill>
              </a:rPr>
              <a:t>The accuracy of in the source project is about 95%, and the cross-project test also reaches 82%, but the shortcoming is that the accuracy of the logging statement level decision is only about 60%, which may be related to the choice of features, so it needs to be improved in the future.</a:t>
            </a:r>
          </a:p>
          <a:p>
            <a:pPr marL="457200" indent="-457200" algn="just">
              <a:buFontTx/>
              <a:buAutoNum type="arabicPeriod"/>
            </a:pPr>
            <a:endParaRPr lang="en" altLang="zh-CN" dirty="0">
              <a:solidFill>
                <a:schemeClr val="tx1">
                  <a:lumMod val="50000"/>
                </a:schemeClr>
              </a:solidFill>
            </a:endParaRPr>
          </a:p>
          <a:p>
            <a:pPr marL="457200" indent="-457200" algn="just">
              <a:buFontTx/>
              <a:buAutoNum type="arabicPeriod"/>
            </a:pPr>
            <a:r>
              <a:rPr lang="en" altLang="zh-CN" dirty="0">
                <a:solidFill>
                  <a:schemeClr val="tx1">
                    <a:lumMod val="50000"/>
                  </a:schemeClr>
                </a:solidFill>
              </a:rPr>
              <a:t>Since more and more programing languages are applied in modern software projects, JLLAR should be improved to support different programming languages, e.g., python, go, etc. </a:t>
            </a:r>
          </a:p>
          <a:p>
            <a:pPr marL="457200" indent="-457200" algn="just">
              <a:buAutoNum type="arabicPeriod"/>
            </a:pPr>
            <a:endParaRPr lang="en" altLang="zh-CN" sz="2000" dirty="0">
              <a:solidFill>
                <a:schemeClr val="tx1">
                  <a:lumMod val="50000"/>
                </a:schemeClr>
              </a:solidFill>
            </a:endParaRPr>
          </a:p>
        </p:txBody>
      </p:sp>
    </p:spTree>
    <p:extLst>
      <p:ext uri="{BB962C8B-B14F-4D97-AF65-F5344CB8AC3E}">
        <p14:creationId xmlns:p14="http://schemas.microsoft.com/office/powerpoint/2010/main" val="383088570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02164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BF3EFFE-C3D0-4496-A94A-6A339E6826AB}"/>
              </a:ext>
            </a:extLst>
          </p:cNvPr>
          <p:cNvGrpSpPr/>
          <p:nvPr/>
        </p:nvGrpSpPr>
        <p:grpSpPr>
          <a:xfrm>
            <a:off x="2771852" y="1476242"/>
            <a:ext cx="2814632" cy="755934"/>
            <a:chOff x="3381452" y="1483360"/>
            <a:chExt cx="2814632" cy="755934"/>
          </a:xfrm>
        </p:grpSpPr>
        <p:sp>
          <p:nvSpPr>
            <p:cNvPr id="3" name="文本框 2">
              <a:extLst>
                <a:ext uri="{FF2B5EF4-FFF2-40B4-BE49-F238E27FC236}">
                  <a16:creationId xmlns:a16="http://schemas.microsoft.com/office/drawing/2014/main" id="{F00E9980-2EFD-4218-89EE-F93E8CF94B14}"/>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chemeClr val="tx1">
                      <a:lumMod val="50000"/>
                    </a:schemeClr>
                  </a:solidFill>
                </a:rPr>
                <a:t>Background</a:t>
              </a:r>
              <a:endParaRPr lang="zh-CN" altLang="en-US" sz="2800" b="1" dirty="0">
                <a:solidFill>
                  <a:schemeClr val="tx1">
                    <a:lumMod val="50000"/>
                  </a:schemeClr>
                </a:solidFill>
              </a:endParaRPr>
            </a:p>
          </p:txBody>
        </p:sp>
        <p:grpSp>
          <p:nvGrpSpPr>
            <p:cNvPr id="4" name="组合 3">
              <a:extLst>
                <a:ext uri="{FF2B5EF4-FFF2-40B4-BE49-F238E27FC236}">
                  <a16:creationId xmlns:a16="http://schemas.microsoft.com/office/drawing/2014/main" id="{3716C50E-1416-45DA-85B8-8876D2D1E389}"/>
                </a:ext>
              </a:extLst>
            </p:cNvPr>
            <p:cNvGrpSpPr/>
            <p:nvPr/>
          </p:nvGrpSpPr>
          <p:grpSpPr>
            <a:xfrm>
              <a:off x="3381452" y="1483360"/>
              <a:ext cx="755934" cy="755934"/>
              <a:chOff x="3381452" y="1483360"/>
              <a:chExt cx="755934" cy="755934"/>
            </a:xfrm>
          </p:grpSpPr>
          <p:sp>
            <p:nvSpPr>
              <p:cNvPr id="5" name="文本框 4">
                <a:extLst>
                  <a:ext uri="{FF2B5EF4-FFF2-40B4-BE49-F238E27FC236}">
                    <a16:creationId xmlns:a16="http://schemas.microsoft.com/office/drawing/2014/main" id="{A18F4DDF-B0D1-4658-936D-D1F3189DE647}"/>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01</a:t>
                </a:r>
              </a:p>
            </p:txBody>
          </p:sp>
          <p:sp>
            <p:nvSpPr>
              <p:cNvPr id="6" name="矩形 5">
                <a:extLst>
                  <a:ext uri="{FF2B5EF4-FFF2-40B4-BE49-F238E27FC236}">
                    <a16:creationId xmlns:a16="http://schemas.microsoft.com/office/drawing/2014/main" id="{DAFF779D-A41F-4A97-9697-818401E8566F}"/>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grpSp>
        <p:nvGrpSpPr>
          <p:cNvPr id="7" name="组合 6">
            <a:extLst>
              <a:ext uri="{FF2B5EF4-FFF2-40B4-BE49-F238E27FC236}">
                <a16:creationId xmlns:a16="http://schemas.microsoft.com/office/drawing/2014/main" id="{F6EC3325-3BB8-4717-9677-BFAFCE40229D}"/>
              </a:ext>
            </a:extLst>
          </p:cNvPr>
          <p:cNvGrpSpPr/>
          <p:nvPr/>
        </p:nvGrpSpPr>
        <p:grpSpPr>
          <a:xfrm>
            <a:off x="5943288" y="1476242"/>
            <a:ext cx="2814632" cy="755934"/>
            <a:chOff x="3381452" y="1483360"/>
            <a:chExt cx="2814632" cy="755934"/>
          </a:xfrm>
        </p:grpSpPr>
        <p:sp>
          <p:nvSpPr>
            <p:cNvPr id="8" name="文本框 7">
              <a:extLst>
                <a:ext uri="{FF2B5EF4-FFF2-40B4-BE49-F238E27FC236}">
                  <a16:creationId xmlns:a16="http://schemas.microsoft.com/office/drawing/2014/main" id="{9694E7D4-89BC-4250-AFAB-B44B115E61D2}"/>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rgbClr val="000000"/>
                  </a:solidFill>
                </a:rPr>
                <a:t>Motivation</a:t>
              </a:r>
              <a:endParaRPr lang="zh-CN" altLang="en-US" sz="2800" b="1" dirty="0">
                <a:solidFill>
                  <a:srgbClr val="000000"/>
                </a:solidFill>
              </a:endParaRPr>
            </a:p>
          </p:txBody>
        </p:sp>
        <p:grpSp>
          <p:nvGrpSpPr>
            <p:cNvPr id="9" name="组合 8">
              <a:extLst>
                <a:ext uri="{FF2B5EF4-FFF2-40B4-BE49-F238E27FC236}">
                  <a16:creationId xmlns:a16="http://schemas.microsoft.com/office/drawing/2014/main" id="{F1F287EE-C187-4928-B9C5-1DA850173827}"/>
                </a:ext>
              </a:extLst>
            </p:cNvPr>
            <p:cNvGrpSpPr/>
            <p:nvPr/>
          </p:nvGrpSpPr>
          <p:grpSpPr>
            <a:xfrm>
              <a:off x="3381452" y="1483360"/>
              <a:ext cx="755934" cy="755934"/>
              <a:chOff x="3381452" y="1483360"/>
              <a:chExt cx="755934" cy="755934"/>
            </a:xfrm>
          </p:grpSpPr>
          <p:sp>
            <p:nvSpPr>
              <p:cNvPr id="10" name="文本框 9">
                <a:extLst>
                  <a:ext uri="{FF2B5EF4-FFF2-40B4-BE49-F238E27FC236}">
                    <a16:creationId xmlns:a16="http://schemas.microsoft.com/office/drawing/2014/main" id="{8D6604EE-07E2-4154-9D49-37E881CF24B5}"/>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02</a:t>
                </a:r>
              </a:p>
            </p:txBody>
          </p:sp>
          <p:sp>
            <p:nvSpPr>
              <p:cNvPr id="11" name="矩形 10">
                <a:extLst>
                  <a:ext uri="{FF2B5EF4-FFF2-40B4-BE49-F238E27FC236}">
                    <a16:creationId xmlns:a16="http://schemas.microsoft.com/office/drawing/2014/main" id="{A2B7EF47-B852-4532-BB7A-B59B9E8504F4}"/>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grpSp>
        <p:nvGrpSpPr>
          <p:cNvPr id="12" name="组合 11">
            <a:extLst>
              <a:ext uri="{FF2B5EF4-FFF2-40B4-BE49-F238E27FC236}">
                <a16:creationId xmlns:a16="http://schemas.microsoft.com/office/drawing/2014/main" id="{38B6CC76-284A-4E86-B1B8-028BBA10092C}"/>
              </a:ext>
            </a:extLst>
          </p:cNvPr>
          <p:cNvGrpSpPr/>
          <p:nvPr/>
        </p:nvGrpSpPr>
        <p:grpSpPr>
          <a:xfrm>
            <a:off x="2771852" y="3051032"/>
            <a:ext cx="2814632" cy="755934"/>
            <a:chOff x="3381452" y="1483360"/>
            <a:chExt cx="2814632" cy="755934"/>
          </a:xfrm>
        </p:grpSpPr>
        <p:sp>
          <p:nvSpPr>
            <p:cNvPr id="13" name="文本框 12">
              <a:extLst>
                <a:ext uri="{FF2B5EF4-FFF2-40B4-BE49-F238E27FC236}">
                  <a16:creationId xmlns:a16="http://schemas.microsoft.com/office/drawing/2014/main" id="{5F3DAC33-26C3-4832-8099-C6B92B9BCF28}"/>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rgbClr val="000000"/>
                  </a:solidFill>
                </a:rPr>
                <a:t>Our</a:t>
              </a:r>
              <a:r>
                <a:rPr lang="zh-CN" altLang="en-US" sz="2800" b="1" dirty="0">
                  <a:solidFill>
                    <a:srgbClr val="000000"/>
                  </a:solidFill>
                </a:rPr>
                <a:t> </a:t>
              </a:r>
              <a:r>
                <a:rPr lang="en-US" altLang="zh-CN" sz="2800" b="1" dirty="0">
                  <a:solidFill>
                    <a:srgbClr val="000000"/>
                  </a:solidFill>
                </a:rPr>
                <a:t>Work</a:t>
              </a:r>
              <a:endParaRPr lang="zh-CN" altLang="en-US" sz="2800" b="1" dirty="0">
                <a:solidFill>
                  <a:srgbClr val="000000"/>
                </a:solidFill>
              </a:endParaRPr>
            </a:p>
          </p:txBody>
        </p:sp>
        <p:grpSp>
          <p:nvGrpSpPr>
            <p:cNvPr id="14" name="组合 13">
              <a:extLst>
                <a:ext uri="{FF2B5EF4-FFF2-40B4-BE49-F238E27FC236}">
                  <a16:creationId xmlns:a16="http://schemas.microsoft.com/office/drawing/2014/main" id="{F9892664-45D1-4BD0-87B1-3CF5608594B1}"/>
                </a:ext>
              </a:extLst>
            </p:cNvPr>
            <p:cNvGrpSpPr/>
            <p:nvPr/>
          </p:nvGrpSpPr>
          <p:grpSpPr>
            <a:xfrm>
              <a:off x="3381452" y="1483360"/>
              <a:ext cx="755934" cy="755934"/>
              <a:chOff x="3381452" y="1483360"/>
              <a:chExt cx="755934" cy="755934"/>
            </a:xfrm>
          </p:grpSpPr>
          <p:sp>
            <p:nvSpPr>
              <p:cNvPr id="15" name="文本框 14">
                <a:extLst>
                  <a:ext uri="{FF2B5EF4-FFF2-40B4-BE49-F238E27FC236}">
                    <a16:creationId xmlns:a16="http://schemas.microsoft.com/office/drawing/2014/main" id="{A21F38D6-4D95-4B08-9A49-DE8E66252DBE}"/>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03</a:t>
                </a:r>
              </a:p>
            </p:txBody>
          </p:sp>
          <p:sp>
            <p:nvSpPr>
              <p:cNvPr id="16" name="矩形 15">
                <a:extLst>
                  <a:ext uri="{FF2B5EF4-FFF2-40B4-BE49-F238E27FC236}">
                    <a16:creationId xmlns:a16="http://schemas.microsoft.com/office/drawing/2014/main" id="{E831259F-38DD-4731-98AC-4D00B2F2C325}"/>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grpSp>
        <p:nvGrpSpPr>
          <p:cNvPr id="17" name="组合 16">
            <a:extLst>
              <a:ext uri="{FF2B5EF4-FFF2-40B4-BE49-F238E27FC236}">
                <a16:creationId xmlns:a16="http://schemas.microsoft.com/office/drawing/2014/main" id="{7A60A187-8394-48B5-811E-89C4D91568ED}"/>
              </a:ext>
            </a:extLst>
          </p:cNvPr>
          <p:cNvGrpSpPr/>
          <p:nvPr/>
        </p:nvGrpSpPr>
        <p:grpSpPr>
          <a:xfrm>
            <a:off x="5943288" y="3051032"/>
            <a:ext cx="2814632" cy="755934"/>
            <a:chOff x="3381452" y="1483360"/>
            <a:chExt cx="2814632" cy="755934"/>
          </a:xfrm>
        </p:grpSpPr>
        <p:sp>
          <p:nvSpPr>
            <p:cNvPr id="18" name="文本框 17">
              <a:extLst>
                <a:ext uri="{FF2B5EF4-FFF2-40B4-BE49-F238E27FC236}">
                  <a16:creationId xmlns:a16="http://schemas.microsoft.com/office/drawing/2014/main" id="{98341AA0-7F24-4B24-94DA-6C882EA81800}"/>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rgbClr val="000000"/>
                  </a:solidFill>
                </a:rPr>
                <a:t>Result</a:t>
              </a:r>
              <a:endParaRPr lang="zh-CN" altLang="en-US" sz="2800" b="1" dirty="0">
                <a:solidFill>
                  <a:srgbClr val="000000"/>
                </a:solidFill>
              </a:endParaRPr>
            </a:p>
          </p:txBody>
        </p:sp>
        <p:grpSp>
          <p:nvGrpSpPr>
            <p:cNvPr id="19" name="组合 18">
              <a:extLst>
                <a:ext uri="{FF2B5EF4-FFF2-40B4-BE49-F238E27FC236}">
                  <a16:creationId xmlns:a16="http://schemas.microsoft.com/office/drawing/2014/main" id="{47503618-FE0E-44CC-BF78-C7CCC23C82CC}"/>
                </a:ext>
              </a:extLst>
            </p:cNvPr>
            <p:cNvGrpSpPr/>
            <p:nvPr/>
          </p:nvGrpSpPr>
          <p:grpSpPr>
            <a:xfrm>
              <a:off x="3381452" y="1483360"/>
              <a:ext cx="755934" cy="755934"/>
              <a:chOff x="3381452" y="1483360"/>
              <a:chExt cx="755934" cy="755934"/>
            </a:xfrm>
          </p:grpSpPr>
          <p:sp>
            <p:nvSpPr>
              <p:cNvPr id="20" name="文本框 19">
                <a:extLst>
                  <a:ext uri="{FF2B5EF4-FFF2-40B4-BE49-F238E27FC236}">
                    <a16:creationId xmlns:a16="http://schemas.microsoft.com/office/drawing/2014/main" id="{584E6C30-3A6A-4243-BF22-8376B6FD66B3}"/>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04</a:t>
                </a:r>
              </a:p>
            </p:txBody>
          </p:sp>
          <p:sp>
            <p:nvSpPr>
              <p:cNvPr id="21" name="矩形 20">
                <a:extLst>
                  <a:ext uri="{FF2B5EF4-FFF2-40B4-BE49-F238E27FC236}">
                    <a16:creationId xmlns:a16="http://schemas.microsoft.com/office/drawing/2014/main" id="{58991DB1-6C57-43F2-8C3D-26030BFDCBC3}"/>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grpSp>
        <p:nvGrpSpPr>
          <p:cNvPr id="22" name="组合 21">
            <a:extLst>
              <a:ext uri="{FF2B5EF4-FFF2-40B4-BE49-F238E27FC236}">
                <a16:creationId xmlns:a16="http://schemas.microsoft.com/office/drawing/2014/main" id="{012D8FCC-4633-4238-8D27-C02D0EACA4B8}"/>
              </a:ext>
            </a:extLst>
          </p:cNvPr>
          <p:cNvGrpSpPr/>
          <p:nvPr/>
        </p:nvGrpSpPr>
        <p:grpSpPr>
          <a:xfrm>
            <a:off x="2771852" y="4624255"/>
            <a:ext cx="2814632" cy="755934"/>
            <a:chOff x="3381452" y="1483360"/>
            <a:chExt cx="2814632" cy="755934"/>
          </a:xfrm>
        </p:grpSpPr>
        <p:sp>
          <p:nvSpPr>
            <p:cNvPr id="23" name="文本框 22">
              <a:extLst>
                <a:ext uri="{FF2B5EF4-FFF2-40B4-BE49-F238E27FC236}">
                  <a16:creationId xmlns:a16="http://schemas.microsoft.com/office/drawing/2014/main" id="{3EC7DA44-016A-4AE6-B1AB-93F16D5F9009}"/>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rgbClr val="000000"/>
                  </a:solidFill>
                </a:rPr>
                <a:t>Discussion</a:t>
              </a:r>
              <a:endParaRPr lang="zh-CN" altLang="en-US" sz="2800" b="1" dirty="0">
                <a:solidFill>
                  <a:srgbClr val="000000"/>
                </a:solidFill>
              </a:endParaRPr>
            </a:p>
          </p:txBody>
        </p:sp>
        <p:grpSp>
          <p:nvGrpSpPr>
            <p:cNvPr id="24" name="组合 23">
              <a:extLst>
                <a:ext uri="{FF2B5EF4-FFF2-40B4-BE49-F238E27FC236}">
                  <a16:creationId xmlns:a16="http://schemas.microsoft.com/office/drawing/2014/main" id="{644F4CEA-6036-4A85-98BB-08821C0B8AB8}"/>
                </a:ext>
              </a:extLst>
            </p:cNvPr>
            <p:cNvGrpSpPr/>
            <p:nvPr/>
          </p:nvGrpSpPr>
          <p:grpSpPr>
            <a:xfrm>
              <a:off x="3381452" y="1483360"/>
              <a:ext cx="755934" cy="755934"/>
              <a:chOff x="3381452" y="1483360"/>
              <a:chExt cx="755934" cy="755934"/>
            </a:xfrm>
          </p:grpSpPr>
          <p:sp>
            <p:nvSpPr>
              <p:cNvPr id="25" name="文本框 24">
                <a:extLst>
                  <a:ext uri="{FF2B5EF4-FFF2-40B4-BE49-F238E27FC236}">
                    <a16:creationId xmlns:a16="http://schemas.microsoft.com/office/drawing/2014/main" id="{5F8D4535-BB48-41A2-9283-A78E59D9C634}"/>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05</a:t>
                </a:r>
              </a:p>
            </p:txBody>
          </p:sp>
          <p:sp>
            <p:nvSpPr>
              <p:cNvPr id="26" name="矩形 25">
                <a:extLst>
                  <a:ext uri="{FF2B5EF4-FFF2-40B4-BE49-F238E27FC236}">
                    <a16:creationId xmlns:a16="http://schemas.microsoft.com/office/drawing/2014/main" id="{D5542E29-2990-4B84-A00B-DA5C15EF1FB9}"/>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grpSp>
        <p:nvGrpSpPr>
          <p:cNvPr id="27" name="组合 26">
            <a:extLst>
              <a:ext uri="{FF2B5EF4-FFF2-40B4-BE49-F238E27FC236}">
                <a16:creationId xmlns:a16="http://schemas.microsoft.com/office/drawing/2014/main" id="{C87766D5-7D1E-4E9F-B530-38F685678877}"/>
              </a:ext>
            </a:extLst>
          </p:cNvPr>
          <p:cNvGrpSpPr/>
          <p:nvPr/>
        </p:nvGrpSpPr>
        <p:grpSpPr>
          <a:xfrm>
            <a:off x="5943288" y="4624254"/>
            <a:ext cx="2814632" cy="755934"/>
            <a:chOff x="3381452" y="1483360"/>
            <a:chExt cx="2814632" cy="755934"/>
          </a:xfrm>
        </p:grpSpPr>
        <p:sp>
          <p:nvSpPr>
            <p:cNvPr id="28" name="文本框 27">
              <a:extLst>
                <a:ext uri="{FF2B5EF4-FFF2-40B4-BE49-F238E27FC236}">
                  <a16:creationId xmlns:a16="http://schemas.microsoft.com/office/drawing/2014/main" id="{8B9AE396-AE5C-4D0A-94C8-78B029D58539}"/>
                </a:ext>
              </a:extLst>
            </p:cNvPr>
            <p:cNvSpPr txBox="1"/>
            <p:nvPr/>
          </p:nvSpPr>
          <p:spPr>
            <a:xfrm>
              <a:off x="4137386" y="1599716"/>
              <a:ext cx="2058698" cy="523220"/>
            </a:xfrm>
            <a:prstGeom prst="rect">
              <a:avLst/>
            </a:prstGeom>
            <a:noFill/>
          </p:spPr>
          <p:txBody>
            <a:bodyPr wrap="square" rtlCol="0">
              <a:spAutoFit/>
            </a:bodyPr>
            <a:lstStyle/>
            <a:p>
              <a:r>
                <a:rPr lang="en-US" altLang="zh-CN" sz="2800" b="1" dirty="0">
                  <a:solidFill>
                    <a:srgbClr val="000000"/>
                  </a:solidFill>
                </a:rPr>
                <a:t>Conclusion</a:t>
              </a:r>
              <a:endParaRPr lang="zh-CN" altLang="en-US" sz="2800" b="1" dirty="0">
                <a:solidFill>
                  <a:srgbClr val="000000"/>
                </a:solidFill>
              </a:endParaRPr>
            </a:p>
          </p:txBody>
        </p:sp>
        <p:grpSp>
          <p:nvGrpSpPr>
            <p:cNvPr id="29" name="组合 28">
              <a:extLst>
                <a:ext uri="{FF2B5EF4-FFF2-40B4-BE49-F238E27FC236}">
                  <a16:creationId xmlns:a16="http://schemas.microsoft.com/office/drawing/2014/main" id="{F1B1519A-91FA-4197-8A07-596DF77190AC}"/>
                </a:ext>
              </a:extLst>
            </p:cNvPr>
            <p:cNvGrpSpPr/>
            <p:nvPr/>
          </p:nvGrpSpPr>
          <p:grpSpPr>
            <a:xfrm>
              <a:off x="3381452" y="1483360"/>
              <a:ext cx="755934" cy="755934"/>
              <a:chOff x="3381452" y="1483360"/>
              <a:chExt cx="755934" cy="755934"/>
            </a:xfrm>
          </p:grpSpPr>
          <p:sp>
            <p:nvSpPr>
              <p:cNvPr id="30" name="文本框 29">
                <a:extLst>
                  <a:ext uri="{FF2B5EF4-FFF2-40B4-BE49-F238E27FC236}">
                    <a16:creationId xmlns:a16="http://schemas.microsoft.com/office/drawing/2014/main" id="{C02BC451-D365-44A3-9FEB-D06CECB47074}"/>
                  </a:ext>
                </a:extLst>
              </p:cNvPr>
              <p:cNvSpPr txBox="1"/>
              <p:nvPr/>
            </p:nvSpPr>
            <p:spPr>
              <a:xfrm>
                <a:off x="3381452" y="1568939"/>
                <a:ext cx="755934" cy="584775"/>
              </a:xfrm>
              <a:prstGeom prst="rect">
                <a:avLst/>
              </a:prstGeom>
              <a:noFill/>
              <a:ln>
                <a:noFill/>
              </a:ln>
            </p:spPr>
            <p:txBody>
              <a:bodyPr wrap="square" rtlCol="0" anchor="ctr" anchorCtr="0">
                <a:spAutoFit/>
              </a:bodyPr>
              <a:lstStyle/>
              <a:p>
                <a:pPr algn="ctr"/>
                <a:r>
                  <a:rPr lang="en-US" altLang="zh-CN" sz="3200" b="1" dirty="0">
                    <a:solidFill>
                      <a:srgbClr val="9E008F"/>
                    </a:solidFill>
                    <a:latin typeface="+mn-ea"/>
                  </a:rPr>
                  <a:t>06</a:t>
                </a:r>
              </a:p>
            </p:txBody>
          </p:sp>
          <p:sp>
            <p:nvSpPr>
              <p:cNvPr id="31" name="矩形 30">
                <a:extLst>
                  <a:ext uri="{FF2B5EF4-FFF2-40B4-BE49-F238E27FC236}">
                    <a16:creationId xmlns:a16="http://schemas.microsoft.com/office/drawing/2014/main" id="{34D2A882-8F19-4DCA-924F-D2B211B7498F}"/>
                  </a:ext>
                </a:extLst>
              </p:cNvPr>
              <p:cNvSpPr/>
              <p:nvPr/>
            </p:nvSpPr>
            <p:spPr>
              <a:xfrm>
                <a:off x="3381452" y="1483360"/>
                <a:ext cx="755934" cy="755934"/>
              </a:xfrm>
              <a:prstGeom prst="rect">
                <a:avLst/>
              </a:prstGeom>
              <a:noFill/>
              <a:ln>
                <a:solidFill>
                  <a:srgbClr val="6A0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pic>
        <p:nvPicPr>
          <p:cNvPr id="33" name="图片 32">
            <a:extLst>
              <a:ext uri="{FF2B5EF4-FFF2-40B4-BE49-F238E27FC236}">
                <a16:creationId xmlns:a16="http://schemas.microsoft.com/office/drawing/2014/main" id="{A1B11348-AAD6-B846-AADF-D92F2F75C6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0686" y="5939113"/>
            <a:ext cx="3668139" cy="758926"/>
          </a:xfrm>
          <a:prstGeom prst="rect">
            <a:avLst/>
          </a:prstGeom>
        </p:spPr>
      </p:pic>
    </p:spTree>
    <p:extLst>
      <p:ext uri="{BB962C8B-B14F-4D97-AF65-F5344CB8AC3E}">
        <p14:creationId xmlns:p14="http://schemas.microsoft.com/office/powerpoint/2010/main" val="142971606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3</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rgbClr val="000000"/>
                </a:solidFill>
              </a:rPr>
              <a:t>Background-Logs and Log Analysis</a:t>
            </a:r>
            <a:endParaRPr lang="zh-CN" altLang="en-US" dirty="0">
              <a:solidFill>
                <a:srgbClr val="000000"/>
              </a:solidFill>
            </a:endParaRPr>
          </a:p>
        </p:txBody>
      </p:sp>
      <p:grpSp>
        <p:nvGrpSpPr>
          <p:cNvPr id="5" name="组合 4">
            <a:extLst>
              <a:ext uri="{FF2B5EF4-FFF2-40B4-BE49-F238E27FC236}">
                <a16:creationId xmlns:a16="http://schemas.microsoft.com/office/drawing/2014/main" id="{199FDE0F-DF97-46AC-977E-34A0C95A0B65}"/>
              </a:ext>
            </a:extLst>
          </p:cNvPr>
          <p:cNvGrpSpPr/>
          <p:nvPr/>
        </p:nvGrpSpPr>
        <p:grpSpPr>
          <a:xfrm>
            <a:off x="774138" y="1494735"/>
            <a:ext cx="7607861" cy="1667289"/>
            <a:chOff x="774137" y="2882406"/>
            <a:chExt cx="7607861" cy="1667289"/>
          </a:xfrm>
        </p:grpSpPr>
        <p:sp>
          <p:nvSpPr>
            <p:cNvPr id="6" name="文本框 5">
              <a:extLst>
                <a:ext uri="{FF2B5EF4-FFF2-40B4-BE49-F238E27FC236}">
                  <a16:creationId xmlns:a16="http://schemas.microsoft.com/office/drawing/2014/main" id="{082C7BC7-8298-4239-A471-B03B7CD46D1A}"/>
                </a:ext>
              </a:extLst>
            </p:cNvPr>
            <p:cNvSpPr txBox="1"/>
            <p:nvPr/>
          </p:nvSpPr>
          <p:spPr>
            <a:xfrm>
              <a:off x="1246390" y="2918479"/>
              <a:ext cx="7135608" cy="1631216"/>
            </a:xfrm>
            <a:prstGeom prst="rect">
              <a:avLst/>
            </a:prstGeom>
            <a:noFill/>
          </p:spPr>
          <p:txBody>
            <a:bodyPr wrap="square" rtlCol="0">
              <a:spAutoFit/>
            </a:bodyPr>
            <a:lstStyle/>
            <a:p>
              <a:pPr algn="just"/>
              <a:r>
                <a:rPr lang="en" altLang="zh-CN" sz="2000" b="1" dirty="0">
                  <a:solidFill>
                    <a:srgbClr val="000000"/>
                  </a:solidFill>
                </a:rPr>
                <a:t>Logs are the execution results of logging statements in software systems after being triggered by various events, which is able to capture the dynamic behavior of software systems during runtime.</a:t>
              </a:r>
            </a:p>
            <a:p>
              <a:pPr algn="just"/>
              <a:endParaRPr lang="zh-CN" altLang="en-US" sz="2000" b="1" dirty="0">
                <a:solidFill>
                  <a:srgbClr val="000000"/>
                </a:solidFill>
              </a:endParaRPr>
            </a:p>
          </p:txBody>
        </p:sp>
        <p:sp>
          <p:nvSpPr>
            <p:cNvPr id="7" name="椭圆 6">
              <a:extLst>
                <a:ext uri="{FF2B5EF4-FFF2-40B4-BE49-F238E27FC236}">
                  <a16:creationId xmlns:a16="http://schemas.microsoft.com/office/drawing/2014/main" id="{BDF0E2B2-21D2-4D1E-9827-0965CD66971C}"/>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grpSp>
      <p:cxnSp>
        <p:nvCxnSpPr>
          <p:cNvPr id="20" name="直接连接符 14">
            <a:extLst>
              <a:ext uri="{FF2B5EF4-FFF2-40B4-BE49-F238E27FC236}">
                <a16:creationId xmlns:a16="http://schemas.microsoft.com/office/drawing/2014/main" id="{E77A80BC-1CDF-744F-A6E3-24D77D4E637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4F022641-596E-E14D-BF3C-9D0E4E4B9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pSp>
        <p:nvGrpSpPr>
          <p:cNvPr id="22" name="组合 21">
            <a:extLst>
              <a:ext uri="{FF2B5EF4-FFF2-40B4-BE49-F238E27FC236}">
                <a16:creationId xmlns:a16="http://schemas.microsoft.com/office/drawing/2014/main" id="{929BBCAD-32A8-7944-AEB2-0BDFB89554C0}"/>
              </a:ext>
            </a:extLst>
          </p:cNvPr>
          <p:cNvGrpSpPr/>
          <p:nvPr/>
        </p:nvGrpSpPr>
        <p:grpSpPr>
          <a:xfrm>
            <a:off x="774138" y="2991368"/>
            <a:ext cx="7607861" cy="1051734"/>
            <a:chOff x="774137" y="2882406"/>
            <a:chExt cx="7607861" cy="1051734"/>
          </a:xfrm>
        </p:grpSpPr>
        <p:sp>
          <p:nvSpPr>
            <p:cNvPr id="23" name="文本框 22">
              <a:extLst>
                <a:ext uri="{FF2B5EF4-FFF2-40B4-BE49-F238E27FC236}">
                  <a16:creationId xmlns:a16="http://schemas.microsoft.com/office/drawing/2014/main" id="{9103794D-2B32-594C-90B8-CE3029EDA680}"/>
                </a:ext>
              </a:extLst>
            </p:cNvPr>
            <p:cNvSpPr txBox="1"/>
            <p:nvPr/>
          </p:nvSpPr>
          <p:spPr>
            <a:xfrm>
              <a:off x="1246389" y="2918477"/>
              <a:ext cx="7135609" cy="1015663"/>
            </a:xfrm>
            <a:prstGeom prst="rect">
              <a:avLst/>
            </a:prstGeom>
            <a:noFill/>
          </p:spPr>
          <p:txBody>
            <a:bodyPr wrap="square" rtlCol="0">
              <a:spAutoFit/>
            </a:bodyPr>
            <a:lstStyle/>
            <a:p>
              <a:pPr algn="just"/>
              <a:r>
                <a:rPr lang="en" altLang="zh-CN" sz="2000" b="1" dirty="0">
                  <a:solidFill>
                    <a:srgbClr val="000000"/>
                  </a:solidFill>
                </a:rPr>
                <a:t>Logs are extremely valuable for software developers and testers to diagnose failures both in testing environment and production environment. </a:t>
              </a:r>
            </a:p>
          </p:txBody>
        </p:sp>
        <p:sp>
          <p:nvSpPr>
            <p:cNvPr id="24" name="椭圆 23">
              <a:extLst>
                <a:ext uri="{FF2B5EF4-FFF2-40B4-BE49-F238E27FC236}">
                  <a16:creationId xmlns:a16="http://schemas.microsoft.com/office/drawing/2014/main" id="{E4939F55-A109-3F42-9C9E-F683422080F7}"/>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grpSp>
      <p:grpSp>
        <p:nvGrpSpPr>
          <p:cNvPr id="27" name="组合 26">
            <a:extLst>
              <a:ext uri="{FF2B5EF4-FFF2-40B4-BE49-F238E27FC236}">
                <a16:creationId xmlns:a16="http://schemas.microsoft.com/office/drawing/2014/main" id="{D9FF3C75-BB2C-AC48-A87F-D1B1EDC07AE5}"/>
              </a:ext>
            </a:extLst>
          </p:cNvPr>
          <p:cNvGrpSpPr/>
          <p:nvPr/>
        </p:nvGrpSpPr>
        <p:grpSpPr>
          <a:xfrm>
            <a:off x="774138" y="4488001"/>
            <a:ext cx="7607861" cy="743957"/>
            <a:chOff x="774137" y="2882406"/>
            <a:chExt cx="7607861" cy="743957"/>
          </a:xfrm>
        </p:grpSpPr>
        <p:sp>
          <p:nvSpPr>
            <p:cNvPr id="28" name="文本框 27">
              <a:extLst>
                <a:ext uri="{FF2B5EF4-FFF2-40B4-BE49-F238E27FC236}">
                  <a16:creationId xmlns:a16="http://schemas.microsoft.com/office/drawing/2014/main" id="{328029BB-80DB-2548-A167-E840463572D6}"/>
                </a:ext>
              </a:extLst>
            </p:cNvPr>
            <p:cNvSpPr txBox="1"/>
            <p:nvPr/>
          </p:nvSpPr>
          <p:spPr>
            <a:xfrm>
              <a:off x="1246390" y="2918477"/>
              <a:ext cx="7135608" cy="707886"/>
            </a:xfrm>
            <a:prstGeom prst="rect">
              <a:avLst/>
            </a:prstGeom>
            <a:noFill/>
          </p:spPr>
          <p:txBody>
            <a:bodyPr wrap="square" rtlCol="0">
              <a:spAutoFit/>
            </a:bodyPr>
            <a:lstStyle/>
            <a:p>
              <a:pPr algn="just"/>
              <a:r>
                <a:rPr lang="en" altLang="zh-CN" sz="2000" b="1" dirty="0">
                  <a:solidFill>
                    <a:schemeClr val="tx1">
                      <a:lumMod val="50000"/>
                    </a:schemeClr>
                  </a:solidFill>
                </a:rPr>
                <a:t>Logs and log analysis have attracted more and more attention</a:t>
              </a:r>
              <a:r>
                <a:rPr lang="zh-CN" altLang="en-US" sz="2000" b="1" dirty="0">
                  <a:solidFill>
                    <a:schemeClr val="tx1">
                      <a:lumMod val="50000"/>
                    </a:schemeClr>
                  </a:solidFill>
                </a:rPr>
                <a:t> </a:t>
              </a:r>
              <a:r>
                <a:rPr lang="en" altLang="zh-CN" sz="2000" b="1" dirty="0">
                  <a:solidFill>
                    <a:schemeClr val="tx1">
                      <a:lumMod val="50000"/>
                    </a:schemeClr>
                  </a:solidFill>
                </a:rPr>
                <a:t>in both academia and industry</a:t>
              </a:r>
              <a:r>
                <a:rPr lang="en-US" altLang="zh-CN" sz="2000" b="1" dirty="0">
                  <a:solidFill>
                    <a:schemeClr val="tx1">
                      <a:lumMod val="50000"/>
                    </a:schemeClr>
                  </a:solidFill>
                </a:rPr>
                <a:t>.</a:t>
              </a:r>
              <a:endParaRPr lang="zh-CN" altLang="en-US" sz="2000" b="1" dirty="0">
                <a:solidFill>
                  <a:schemeClr val="tx1">
                    <a:lumMod val="50000"/>
                  </a:schemeClr>
                </a:solidFill>
              </a:endParaRPr>
            </a:p>
          </p:txBody>
        </p:sp>
        <p:sp>
          <p:nvSpPr>
            <p:cNvPr id="29" name="椭圆 28">
              <a:extLst>
                <a:ext uri="{FF2B5EF4-FFF2-40B4-BE49-F238E27FC236}">
                  <a16:creationId xmlns:a16="http://schemas.microsoft.com/office/drawing/2014/main" id="{C0D633ED-F078-E348-84CF-43B255D7FF3E}"/>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grpSp>
    </p:spTree>
    <p:extLst>
      <p:ext uri="{BB962C8B-B14F-4D97-AF65-F5344CB8AC3E}">
        <p14:creationId xmlns:p14="http://schemas.microsoft.com/office/powerpoint/2010/main" val="46096692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4</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a:xfrm>
            <a:off x="774138" y="328713"/>
            <a:ext cx="8125656" cy="523220"/>
          </a:xfrm>
        </p:spPr>
        <p:txBody>
          <a:bodyPr/>
          <a:lstStyle/>
          <a:p>
            <a:r>
              <a:rPr lang="en-US" altLang="zh-CN" dirty="0">
                <a:solidFill>
                  <a:schemeClr val="tx1">
                    <a:lumMod val="50000"/>
                  </a:schemeClr>
                </a:solidFill>
              </a:rPr>
              <a:t>Background-Logging Practice</a:t>
            </a:r>
            <a:endParaRPr lang="zh-CN" altLang="en-US" dirty="0">
              <a:solidFill>
                <a:schemeClr val="tx1">
                  <a:lumMod val="50000"/>
                </a:schemeClr>
              </a:solidFill>
            </a:endParaRPr>
          </a:p>
        </p:txBody>
      </p:sp>
      <p:cxnSp>
        <p:nvCxnSpPr>
          <p:cNvPr id="20" name="直接连接符 14">
            <a:extLst>
              <a:ext uri="{FF2B5EF4-FFF2-40B4-BE49-F238E27FC236}">
                <a16:creationId xmlns:a16="http://schemas.microsoft.com/office/drawing/2014/main" id="{4F6A69D2-6CE0-024A-870E-9451C66553D9}"/>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AE56C27B-74F7-7849-8423-F169CC07B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pSp>
        <p:nvGrpSpPr>
          <p:cNvPr id="22" name="组合 21">
            <a:extLst>
              <a:ext uri="{FF2B5EF4-FFF2-40B4-BE49-F238E27FC236}">
                <a16:creationId xmlns:a16="http://schemas.microsoft.com/office/drawing/2014/main" id="{04985CA4-FC33-AE47-8932-9124243F0773}"/>
              </a:ext>
            </a:extLst>
          </p:cNvPr>
          <p:cNvGrpSpPr/>
          <p:nvPr/>
        </p:nvGrpSpPr>
        <p:grpSpPr>
          <a:xfrm>
            <a:off x="774138" y="1494735"/>
            <a:ext cx="7607861" cy="1051736"/>
            <a:chOff x="774137" y="2882406"/>
            <a:chExt cx="7607861" cy="1051736"/>
          </a:xfrm>
        </p:grpSpPr>
        <p:sp>
          <p:nvSpPr>
            <p:cNvPr id="23" name="文本框 22">
              <a:extLst>
                <a:ext uri="{FF2B5EF4-FFF2-40B4-BE49-F238E27FC236}">
                  <a16:creationId xmlns:a16="http://schemas.microsoft.com/office/drawing/2014/main" id="{51BF7BDA-1E00-3041-A8F7-1CEEBDBC160A}"/>
                </a:ext>
              </a:extLst>
            </p:cNvPr>
            <p:cNvSpPr txBox="1"/>
            <p:nvPr/>
          </p:nvSpPr>
          <p:spPr>
            <a:xfrm>
              <a:off x="1246390" y="2918479"/>
              <a:ext cx="7135608" cy="1015663"/>
            </a:xfrm>
            <a:prstGeom prst="rect">
              <a:avLst/>
            </a:prstGeom>
            <a:noFill/>
          </p:spPr>
          <p:txBody>
            <a:bodyPr wrap="square" rtlCol="0">
              <a:spAutoFit/>
            </a:bodyPr>
            <a:lstStyle/>
            <a:p>
              <a:pPr algn="just"/>
              <a:r>
                <a:rPr lang="en" altLang="zh-CN" sz="2000" b="1" dirty="0">
                  <a:solidFill>
                    <a:srgbClr val="000000"/>
                  </a:solidFill>
                </a:rPr>
                <a:t>A a common programming practice in modern software development, by inserting logging statements in source code in order to record runtime information when being triggered.</a:t>
              </a:r>
              <a:endParaRPr lang="zh-CN" altLang="en-US" sz="2000" b="1" dirty="0">
                <a:solidFill>
                  <a:srgbClr val="000000"/>
                </a:solidFill>
              </a:endParaRPr>
            </a:p>
          </p:txBody>
        </p:sp>
        <p:sp>
          <p:nvSpPr>
            <p:cNvPr id="24" name="椭圆 23">
              <a:extLst>
                <a:ext uri="{FF2B5EF4-FFF2-40B4-BE49-F238E27FC236}">
                  <a16:creationId xmlns:a16="http://schemas.microsoft.com/office/drawing/2014/main" id="{403CDC79-DCE4-D245-AB5F-2F8CF8B9ADF5}"/>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grpSp>
      <p:grpSp>
        <p:nvGrpSpPr>
          <p:cNvPr id="27" name="组合 26">
            <a:extLst>
              <a:ext uri="{FF2B5EF4-FFF2-40B4-BE49-F238E27FC236}">
                <a16:creationId xmlns:a16="http://schemas.microsoft.com/office/drawing/2014/main" id="{F1181128-76A7-BC43-946C-BCF37FDB480D}"/>
              </a:ext>
            </a:extLst>
          </p:cNvPr>
          <p:cNvGrpSpPr/>
          <p:nvPr/>
        </p:nvGrpSpPr>
        <p:grpSpPr>
          <a:xfrm>
            <a:off x="774138" y="2991368"/>
            <a:ext cx="7607861" cy="472252"/>
            <a:chOff x="774137" y="2882406"/>
            <a:chExt cx="7607861" cy="472252"/>
          </a:xfrm>
        </p:grpSpPr>
        <p:sp>
          <p:nvSpPr>
            <p:cNvPr id="28" name="文本框 27">
              <a:extLst>
                <a:ext uri="{FF2B5EF4-FFF2-40B4-BE49-F238E27FC236}">
                  <a16:creationId xmlns:a16="http://schemas.microsoft.com/office/drawing/2014/main" id="{8C6438E7-ED6B-5B41-8026-923064686632}"/>
                </a:ext>
              </a:extLst>
            </p:cNvPr>
            <p:cNvSpPr txBox="1"/>
            <p:nvPr/>
          </p:nvSpPr>
          <p:spPr>
            <a:xfrm>
              <a:off x="1246389" y="2918477"/>
              <a:ext cx="7135609" cy="400110"/>
            </a:xfrm>
            <a:prstGeom prst="rect">
              <a:avLst/>
            </a:prstGeom>
            <a:noFill/>
          </p:spPr>
          <p:txBody>
            <a:bodyPr wrap="square" rtlCol="0">
              <a:spAutoFit/>
            </a:bodyPr>
            <a:lstStyle/>
            <a:p>
              <a:pPr algn="just"/>
              <a:r>
                <a:rPr lang="en-US" altLang="zh-CN" sz="2000" b="1" i="1" dirty="0">
                  <a:solidFill>
                    <a:srgbClr val="000000"/>
                  </a:solidFill>
                </a:rPr>
                <a:t>Where to log? </a:t>
              </a:r>
              <a:r>
                <a:rPr lang="en-US" altLang="zh-CN" sz="2000" b="1" dirty="0">
                  <a:solidFill>
                    <a:srgbClr val="000000"/>
                  </a:solidFill>
                </a:rPr>
                <a:t>The context of logging statements</a:t>
              </a:r>
              <a:endParaRPr lang="zh-CN" altLang="en-US" sz="2000" b="1" dirty="0">
                <a:solidFill>
                  <a:srgbClr val="000000"/>
                </a:solidFill>
              </a:endParaRPr>
            </a:p>
          </p:txBody>
        </p:sp>
        <p:sp>
          <p:nvSpPr>
            <p:cNvPr id="29" name="椭圆 28">
              <a:extLst>
                <a:ext uri="{FF2B5EF4-FFF2-40B4-BE49-F238E27FC236}">
                  <a16:creationId xmlns:a16="http://schemas.microsoft.com/office/drawing/2014/main" id="{7F13EEE3-DA12-9840-8EFC-9F8D007DF82F}"/>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grpSp>
      <p:grpSp>
        <p:nvGrpSpPr>
          <p:cNvPr id="30" name="组合 29">
            <a:extLst>
              <a:ext uri="{FF2B5EF4-FFF2-40B4-BE49-F238E27FC236}">
                <a16:creationId xmlns:a16="http://schemas.microsoft.com/office/drawing/2014/main" id="{B51E53C3-09F0-2E4F-9F20-C1A09D140CA4}"/>
              </a:ext>
            </a:extLst>
          </p:cNvPr>
          <p:cNvGrpSpPr/>
          <p:nvPr/>
        </p:nvGrpSpPr>
        <p:grpSpPr>
          <a:xfrm>
            <a:off x="774138" y="4488001"/>
            <a:ext cx="7607861" cy="472252"/>
            <a:chOff x="774137" y="2882406"/>
            <a:chExt cx="7607861" cy="472252"/>
          </a:xfrm>
        </p:grpSpPr>
        <p:sp>
          <p:nvSpPr>
            <p:cNvPr id="31" name="文本框 30">
              <a:extLst>
                <a:ext uri="{FF2B5EF4-FFF2-40B4-BE49-F238E27FC236}">
                  <a16:creationId xmlns:a16="http://schemas.microsoft.com/office/drawing/2014/main" id="{D44BFA9E-BDE3-C341-989B-46B3DE743C6A}"/>
                </a:ext>
              </a:extLst>
            </p:cNvPr>
            <p:cNvSpPr txBox="1"/>
            <p:nvPr/>
          </p:nvSpPr>
          <p:spPr>
            <a:xfrm>
              <a:off x="1246390" y="2918477"/>
              <a:ext cx="7135608" cy="400110"/>
            </a:xfrm>
            <a:prstGeom prst="rect">
              <a:avLst/>
            </a:prstGeom>
            <a:noFill/>
          </p:spPr>
          <p:txBody>
            <a:bodyPr wrap="square" rtlCol="0">
              <a:spAutoFit/>
            </a:bodyPr>
            <a:lstStyle/>
            <a:p>
              <a:pPr algn="just"/>
              <a:r>
                <a:rPr lang="en" altLang="zh-CN" sz="2000" b="1" i="1" dirty="0">
                  <a:solidFill>
                    <a:schemeClr val="tx1">
                      <a:lumMod val="50000"/>
                    </a:schemeClr>
                  </a:solidFill>
                </a:rPr>
                <a:t>What to log? T</a:t>
              </a:r>
              <a:r>
                <a:rPr lang="en" altLang="zh-CN" sz="2000" b="1" dirty="0">
                  <a:solidFill>
                    <a:schemeClr val="tx1">
                      <a:lumMod val="50000"/>
                    </a:schemeClr>
                  </a:solidFill>
                </a:rPr>
                <a:t>he content of logging statements</a:t>
              </a:r>
              <a:endParaRPr lang="zh-CN" altLang="en-US" sz="2000" b="1" dirty="0">
                <a:solidFill>
                  <a:schemeClr val="tx1">
                    <a:lumMod val="50000"/>
                  </a:schemeClr>
                </a:solidFill>
              </a:endParaRPr>
            </a:p>
          </p:txBody>
        </p:sp>
        <p:sp>
          <p:nvSpPr>
            <p:cNvPr id="32" name="椭圆 31">
              <a:extLst>
                <a:ext uri="{FF2B5EF4-FFF2-40B4-BE49-F238E27FC236}">
                  <a16:creationId xmlns:a16="http://schemas.microsoft.com/office/drawing/2014/main" id="{A3C9A0F6-59A6-644A-B9E1-F199330216DF}"/>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grpSp>
    </p:spTree>
    <p:extLst>
      <p:ext uri="{BB962C8B-B14F-4D97-AF65-F5344CB8AC3E}">
        <p14:creationId xmlns:p14="http://schemas.microsoft.com/office/powerpoint/2010/main" val="277435359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5</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a:xfrm>
            <a:off x="774138" y="328713"/>
            <a:ext cx="8125656" cy="523220"/>
          </a:xfrm>
        </p:spPr>
        <p:txBody>
          <a:bodyPr/>
          <a:lstStyle/>
          <a:p>
            <a:r>
              <a:rPr lang="en-US" altLang="zh-CN" dirty="0">
                <a:solidFill>
                  <a:schemeClr val="tx1">
                    <a:lumMod val="50000"/>
                  </a:schemeClr>
                </a:solidFill>
              </a:rPr>
              <a:t>Background-Problems</a:t>
            </a:r>
            <a:endParaRPr lang="zh-CN" altLang="en-US" dirty="0">
              <a:solidFill>
                <a:schemeClr val="tx1">
                  <a:lumMod val="50000"/>
                </a:schemeClr>
              </a:solidFill>
            </a:endParaRPr>
          </a:p>
        </p:txBody>
      </p:sp>
      <p:cxnSp>
        <p:nvCxnSpPr>
          <p:cNvPr id="20" name="直接连接符 14">
            <a:extLst>
              <a:ext uri="{FF2B5EF4-FFF2-40B4-BE49-F238E27FC236}">
                <a16:creationId xmlns:a16="http://schemas.microsoft.com/office/drawing/2014/main" id="{4F6A69D2-6CE0-024A-870E-9451C66553D9}"/>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21" name="图片 20">
            <a:extLst>
              <a:ext uri="{FF2B5EF4-FFF2-40B4-BE49-F238E27FC236}">
                <a16:creationId xmlns:a16="http://schemas.microsoft.com/office/drawing/2014/main" id="{AE56C27B-74F7-7849-8423-F169CC07BE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pSp>
        <p:nvGrpSpPr>
          <p:cNvPr id="15" name="组合 14">
            <a:extLst>
              <a:ext uri="{FF2B5EF4-FFF2-40B4-BE49-F238E27FC236}">
                <a16:creationId xmlns:a16="http://schemas.microsoft.com/office/drawing/2014/main" id="{6AA9059E-5E70-454E-9142-79125198EFEB}"/>
              </a:ext>
            </a:extLst>
          </p:cNvPr>
          <p:cNvGrpSpPr/>
          <p:nvPr/>
        </p:nvGrpSpPr>
        <p:grpSpPr>
          <a:xfrm>
            <a:off x="774138" y="1494735"/>
            <a:ext cx="7607861" cy="1051736"/>
            <a:chOff x="774137" y="2882406"/>
            <a:chExt cx="7607861" cy="1051736"/>
          </a:xfrm>
        </p:grpSpPr>
        <p:sp>
          <p:nvSpPr>
            <p:cNvPr id="16" name="文本框 15">
              <a:extLst>
                <a:ext uri="{FF2B5EF4-FFF2-40B4-BE49-F238E27FC236}">
                  <a16:creationId xmlns:a16="http://schemas.microsoft.com/office/drawing/2014/main" id="{16E87E2B-B863-8A45-AC92-113299EC8172}"/>
                </a:ext>
              </a:extLst>
            </p:cNvPr>
            <p:cNvSpPr txBox="1"/>
            <p:nvPr/>
          </p:nvSpPr>
          <p:spPr>
            <a:xfrm>
              <a:off x="1246389" y="2918479"/>
              <a:ext cx="7135609" cy="1015663"/>
            </a:xfrm>
            <a:prstGeom prst="rect">
              <a:avLst/>
            </a:prstGeom>
            <a:noFill/>
          </p:spPr>
          <p:txBody>
            <a:bodyPr wrap="square" rtlCol="0">
              <a:spAutoFit/>
            </a:bodyPr>
            <a:lstStyle/>
            <a:p>
              <a:pPr algn="just"/>
              <a:r>
                <a:rPr lang="en" altLang="zh-CN" sz="2000" b="1" dirty="0">
                  <a:solidFill>
                    <a:srgbClr val="000000"/>
                  </a:solidFill>
                </a:rPr>
                <a:t>To be useful, logs generated by logging statements in the source code should be well-formed and informative, which requires the corresponding logging practice to be carried out properly. </a:t>
              </a:r>
            </a:p>
          </p:txBody>
        </p:sp>
        <p:sp>
          <p:nvSpPr>
            <p:cNvPr id="17" name="椭圆 16">
              <a:extLst>
                <a:ext uri="{FF2B5EF4-FFF2-40B4-BE49-F238E27FC236}">
                  <a16:creationId xmlns:a16="http://schemas.microsoft.com/office/drawing/2014/main" id="{70E74E93-A761-AE41-B98F-5CE8C4FCDC8A}"/>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grpSp>
      <p:grpSp>
        <p:nvGrpSpPr>
          <p:cNvPr id="18" name="组合 17">
            <a:extLst>
              <a:ext uri="{FF2B5EF4-FFF2-40B4-BE49-F238E27FC236}">
                <a16:creationId xmlns:a16="http://schemas.microsoft.com/office/drawing/2014/main" id="{D01503CA-08A4-5547-A180-8EA9811D887E}"/>
              </a:ext>
            </a:extLst>
          </p:cNvPr>
          <p:cNvGrpSpPr/>
          <p:nvPr/>
        </p:nvGrpSpPr>
        <p:grpSpPr>
          <a:xfrm>
            <a:off x="774138" y="2991368"/>
            <a:ext cx="7607861" cy="1051734"/>
            <a:chOff x="774137" y="2882406"/>
            <a:chExt cx="7607861" cy="1051734"/>
          </a:xfrm>
        </p:grpSpPr>
        <p:sp>
          <p:nvSpPr>
            <p:cNvPr id="19" name="文本框 18">
              <a:extLst>
                <a:ext uri="{FF2B5EF4-FFF2-40B4-BE49-F238E27FC236}">
                  <a16:creationId xmlns:a16="http://schemas.microsoft.com/office/drawing/2014/main" id="{91F822F2-B37A-BD4B-8ACD-DAFEAFC22E93}"/>
                </a:ext>
              </a:extLst>
            </p:cNvPr>
            <p:cNvSpPr txBox="1"/>
            <p:nvPr/>
          </p:nvSpPr>
          <p:spPr>
            <a:xfrm>
              <a:off x="1246389" y="2918477"/>
              <a:ext cx="7135609" cy="1015663"/>
            </a:xfrm>
            <a:prstGeom prst="rect">
              <a:avLst/>
            </a:prstGeom>
            <a:noFill/>
          </p:spPr>
          <p:txBody>
            <a:bodyPr wrap="square" rtlCol="0">
              <a:spAutoFit/>
            </a:bodyPr>
            <a:lstStyle/>
            <a:p>
              <a:pPr algn="just"/>
              <a:r>
                <a:rPr lang="en" altLang="zh-CN" sz="2000" b="1" dirty="0">
                  <a:solidFill>
                    <a:srgbClr val="000000"/>
                  </a:solidFill>
                </a:rPr>
                <a:t>It’s normally difficult to make sound decisions to determine the context of logging statements (</a:t>
              </a:r>
              <a:r>
                <a:rPr lang="en" altLang="zh-CN" sz="2000" b="1" i="1" dirty="0">
                  <a:solidFill>
                    <a:srgbClr val="000000"/>
                  </a:solidFill>
                </a:rPr>
                <a:t>where to log?) </a:t>
              </a:r>
              <a:r>
                <a:rPr lang="en" altLang="zh-CN" sz="2000" b="1" dirty="0">
                  <a:solidFill>
                    <a:srgbClr val="000000"/>
                  </a:solidFill>
                </a:rPr>
                <a:t>and the content of logging statements (</a:t>
              </a:r>
              <a:r>
                <a:rPr lang="en" altLang="zh-CN" sz="2000" b="1" i="1" dirty="0">
                  <a:solidFill>
                    <a:srgbClr val="000000"/>
                  </a:solidFill>
                </a:rPr>
                <a:t>what to log?). </a:t>
              </a:r>
            </a:p>
          </p:txBody>
        </p:sp>
        <p:sp>
          <p:nvSpPr>
            <p:cNvPr id="25" name="椭圆 24">
              <a:extLst>
                <a:ext uri="{FF2B5EF4-FFF2-40B4-BE49-F238E27FC236}">
                  <a16:creationId xmlns:a16="http://schemas.microsoft.com/office/drawing/2014/main" id="{52E4170D-6F0A-5349-8E7D-F5BEDC50A257}"/>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grpSp>
      <p:grpSp>
        <p:nvGrpSpPr>
          <p:cNvPr id="26" name="组合 25">
            <a:extLst>
              <a:ext uri="{FF2B5EF4-FFF2-40B4-BE49-F238E27FC236}">
                <a16:creationId xmlns:a16="http://schemas.microsoft.com/office/drawing/2014/main" id="{652234E4-2A64-8240-841F-93D36456604A}"/>
              </a:ext>
            </a:extLst>
          </p:cNvPr>
          <p:cNvGrpSpPr/>
          <p:nvPr/>
        </p:nvGrpSpPr>
        <p:grpSpPr>
          <a:xfrm>
            <a:off x="774138" y="4488001"/>
            <a:ext cx="7607861" cy="472252"/>
            <a:chOff x="774137" y="2882406"/>
            <a:chExt cx="7607861" cy="472252"/>
          </a:xfrm>
        </p:grpSpPr>
        <p:sp>
          <p:nvSpPr>
            <p:cNvPr id="33" name="文本框 32">
              <a:extLst>
                <a:ext uri="{FF2B5EF4-FFF2-40B4-BE49-F238E27FC236}">
                  <a16:creationId xmlns:a16="http://schemas.microsoft.com/office/drawing/2014/main" id="{EB0ACB41-3195-F643-BD14-351394572AE6}"/>
                </a:ext>
              </a:extLst>
            </p:cNvPr>
            <p:cNvSpPr txBox="1"/>
            <p:nvPr/>
          </p:nvSpPr>
          <p:spPr>
            <a:xfrm>
              <a:off x="1246390" y="2918477"/>
              <a:ext cx="7135608" cy="400110"/>
            </a:xfrm>
            <a:prstGeom prst="rect">
              <a:avLst/>
            </a:prstGeom>
            <a:noFill/>
          </p:spPr>
          <p:txBody>
            <a:bodyPr wrap="square" rtlCol="0">
              <a:spAutoFit/>
            </a:bodyPr>
            <a:lstStyle/>
            <a:p>
              <a:r>
                <a:rPr lang="en" altLang="zh-CN" sz="2000" b="1" dirty="0">
                  <a:solidFill>
                    <a:srgbClr val="000000"/>
                  </a:solidFill>
                </a:rPr>
                <a:t>Lack of practical guidelines to carry out logging practice. </a:t>
              </a:r>
            </a:p>
          </p:txBody>
        </p:sp>
        <p:sp>
          <p:nvSpPr>
            <p:cNvPr id="34" name="椭圆 33">
              <a:extLst>
                <a:ext uri="{FF2B5EF4-FFF2-40B4-BE49-F238E27FC236}">
                  <a16:creationId xmlns:a16="http://schemas.microsoft.com/office/drawing/2014/main" id="{384F85BF-E061-1A4F-A3F3-DE93A19285C1}"/>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grpSp>
    </p:spTree>
    <p:extLst>
      <p:ext uri="{BB962C8B-B14F-4D97-AF65-F5344CB8AC3E}">
        <p14:creationId xmlns:p14="http://schemas.microsoft.com/office/powerpoint/2010/main" val="7983925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6</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Motivation</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pSp>
        <p:nvGrpSpPr>
          <p:cNvPr id="6" name="组合 5">
            <a:extLst>
              <a:ext uri="{FF2B5EF4-FFF2-40B4-BE49-F238E27FC236}">
                <a16:creationId xmlns:a16="http://schemas.microsoft.com/office/drawing/2014/main" id="{D38E4ED6-598F-8740-BE14-78F89813B0F5}"/>
              </a:ext>
            </a:extLst>
          </p:cNvPr>
          <p:cNvGrpSpPr/>
          <p:nvPr/>
        </p:nvGrpSpPr>
        <p:grpSpPr>
          <a:xfrm>
            <a:off x="774138" y="1494735"/>
            <a:ext cx="7607861" cy="1051736"/>
            <a:chOff x="774137" y="2882406"/>
            <a:chExt cx="7607861" cy="1051736"/>
          </a:xfrm>
        </p:grpSpPr>
        <p:sp>
          <p:nvSpPr>
            <p:cNvPr id="7" name="文本框 6">
              <a:extLst>
                <a:ext uri="{FF2B5EF4-FFF2-40B4-BE49-F238E27FC236}">
                  <a16:creationId xmlns:a16="http://schemas.microsoft.com/office/drawing/2014/main" id="{0F05CCD8-CF53-6545-A8A3-D2FA098D57FE}"/>
                </a:ext>
              </a:extLst>
            </p:cNvPr>
            <p:cNvSpPr txBox="1"/>
            <p:nvPr/>
          </p:nvSpPr>
          <p:spPr>
            <a:xfrm>
              <a:off x="1246390" y="2918479"/>
              <a:ext cx="7135608" cy="1015663"/>
            </a:xfrm>
            <a:prstGeom prst="rect">
              <a:avLst/>
            </a:prstGeom>
            <a:noFill/>
          </p:spPr>
          <p:txBody>
            <a:bodyPr wrap="square" rtlCol="0">
              <a:spAutoFit/>
            </a:bodyPr>
            <a:lstStyle/>
            <a:p>
              <a:pPr algn="just"/>
              <a:r>
                <a:rPr lang="en" altLang="zh-CN" sz="2000" b="1" dirty="0">
                  <a:solidFill>
                    <a:srgbClr val="000000"/>
                  </a:solidFill>
                </a:rPr>
                <a:t>To help software developers normalize logging practice and guarantee some well- recognized best practices on logging practice be fully implemented. </a:t>
              </a:r>
            </a:p>
          </p:txBody>
        </p:sp>
        <p:sp>
          <p:nvSpPr>
            <p:cNvPr id="8" name="椭圆 7">
              <a:extLst>
                <a:ext uri="{FF2B5EF4-FFF2-40B4-BE49-F238E27FC236}">
                  <a16:creationId xmlns:a16="http://schemas.microsoft.com/office/drawing/2014/main" id="{6FF0CE2F-D59C-C94A-998B-7C1A0011B999}"/>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1</a:t>
              </a:r>
              <a:endParaRPr lang="zh-CN" altLang="en-US" sz="2400" b="1" dirty="0">
                <a:latin typeface="+mn-ea"/>
              </a:endParaRPr>
            </a:p>
          </p:txBody>
        </p:sp>
      </p:grpSp>
      <p:grpSp>
        <p:nvGrpSpPr>
          <p:cNvPr id="9" name="组合 8">
            <a:extLst>
              <a:ext uri="{FF2B5EF4-FFF2-40B4-BE49-F238E27FC236}">
                <a16:creationId xmlns:a16="http://schemas.microsoft.com/office/drawing/2014/main" id="{7DEE5DE6-E025-B747-B3B7-7458F8C19ED7}"/>
              </a:ext>
            </a:extLst>
          </p:cNvPr>
          <p:cNvGrpSpPr/>
          <p:nvPr/>
        </p:nvGrpSpPr>
        <p:grpSpPr>
          <a:xfrm>
            <a:off x="774138" y="2991368"/>
            <a:ext cx="7607861" cy="743957"/>
            <a:chOff x="774137" y="2882406"/>
            <a:chExt cx="7607861" cy="743957"/>
          </a:xfrm>
        </p:grpSpPr>
        <p:sp>
          <p:nvSpPr>
            <p:cNvPr id="10" name="文本框 9">
              <a:extLst>
                <a:ext uri="{FF2B5EF4-FFF2-40B4-BE49-F238E27FC236}">
                  <a16:creationId xmlns:a16="http://schemas.microsoft.com/office/drawing/2014/main" id="{9064FAFC-7845-3049-9E47-F6852733F3AC}"/>
                </a:ext>
              </a:extLst>
            </p:cNvPr>
            <p:cNvSpPr txBox="1"/>
            <p:nvPr/>
          </p:nvSpPr>
          <p:spPr>
            <a:xfrm>
              <a:off x="1246389" y="2918477"/>
              <a:ext cx="7135609" cy="707886"/>
            </a:xfrm>
            <a:prstGeom prst="rect">
              <a:avLst/>
            </a:prstGeom>
            <a:noFill/>
          </p:spPr>
          <p:txBody>
            <a:bodyPr wrap="square" rtlCol="0">
              <a:spAutoFit/>
            </a:bodyPr>
            <a:lstStyle/>
            <a:p>
              <a:pPr algn="just"/>
              <a:r>
                <a:rPr lang="en" altLang="zh-CN" sz="2000" b="1" dirty="0">
                  <a:solidFill>
                    <a:srgbClr val="000000"/>
                  </a:solidFill>
                </a:rPr>
                <a:t>Design and implement basic rule set derived from some well-recognized best practice on logging practice.</a:t>
              </a:r>
            </a:p>
          </p:txBody>
        </p:sp>
        <p:sp>
          <p:nvSpPr>
            <p:cNvPr id="11" name="椭圆 10">
              <a:extLst>
                <a:ext uri="{FF2B5EF4-FFF2-40B4-BE49-F238E27FC236}">
                  <a16:creationId xmlns:a16="http://schemas.microsoft.com/office/drawing/2014/main" id="{41E055AF-6C3B-8E4D-909A-999FDDDCAB05}"/>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2</a:t>
              </a:r>
              <a:endParaRPr lang="zh-CN" altLang="en-US" sz="2400" b="1" dirty="0">
                <a:latin typeface="+mn-ea"/>
              </a:endParaRPr>
            </a:p>
          </p:txBody>
        </p:sp>
      </p:grpSp>
      <p:grpSp>
        <p:nvGrpSpPr>
          <p:cNvPr id="12" name="组合 11">
            <a:extLst>
              <a:ext uri="{FF2B5EF4-FFF2-40B4-BE49-F238E27FC236}">
                <a16:creationId xmlns:a16="http://schemas.microsoft.com/office/drawing/2014/main" id="{89FB10EA-4236-B849-9E1F-C7E535D092C8}"/>
              </a:ext>
            </a:extLst>
          </p:cNvPr>
          <p:cNvGrpSpPr/>
          <p:nvPr/>
        </p:nvGrpSpPr>
        <p:grpSpPr>
          <a:xfrm>
            <a:off x="774138" y="4488001"/>
            <a:ext cx="7607861" cy="1051734"/>
            <a:chOff x="774137" y="2882406"/>
            <a:chExt cx="7607861" cy="1051734"/>
          </a:xfrm>
        </p:grpSpPr>
        <p:sp>
          <p:nvSpPr>
            <p:cNvPr id="13" name="文本框 12">
              <a:extLst>
                <a:ext uri="{FF2B5EF4-FFF2-40B4-BE49-F238E27FC236}">
                  <a16:creationId xmlns:a16="http://schemas.microsoft.com/office/drawing/2014/main" id="{26A30FD5-08E4-DC45-B6B6-B9476A6BF9E7}"/>
                </a:ext>
              </a:extLst>
            </p:cNvPr>
            <p:cNvSpPr txBox="1"/>
            <p:nvPr/>
          </p:nvSpPr>
          <p:spPr>
            <a:xfrm>
              <a:off x="1246390" y="2918477"/>
              <a:ext cx="7135608" cy="1015663"/>
            </a:xfrm>
            <a:prstGeom prst="rect">
              <a:avLst/>
            </a:prstGeom>
            <a:noFill/>
          </p:spPr>
          <p:txBody>
            <a:bodyPr wrap="square" rtlCol="0">
              <a:spAutoFit/>
            </a:bodyPr>
            <a:lstStyle/>
            <a:p>
              <a:pPr algn="just"/>
              <a:r>
                <a:rPr lang="en" altLang="zh-CN" sz="2000" b="1" dirty="0">
                  <a:solidFill>
                    <a:srgbClr val="000000"/>
                  </a:solidFill>
                </a:rPr>
                <a:t>Apply machine learning technology to identify actual context for logging statements in actual software projects so as to further refine the rule set. </a:t>
              </a:r>
            </a:p>
          </p:txBody>
        </p:sp>
        <p:sp>
          <p:nvSpPr>
            <p:cNvPr id="14" name="椭圆 13">
              <a:extLst>
                <a:ext uri="{FF2B5EF4-FFF2-40B4-BE49-F238E27FC236}">
                  <a16:creationId xmlns:a16="http://schemas.microsoft.com/office/drawing/2014/main" id="{68EFF91D-EB6E-5C4A-8CD4-6CD1149E8C85}"/>
                </a:ext>
              </a:extLst>
            </p:cNvPr>
            <p:cNvSpPr/>
            <p:nvPr/>
          </p:nvSpPr>
          <p:spPr>
            <a:xfrm>
              <a:off x="774137" y="2882406"/>
              <a:ext cx="472252" cy="4722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mn-ea"/>
                </a:rPr>
                <a:t>3</a:t>
              </a:r>
              <a:endParaRPr lang="zh-CN" altLang="en-US" sz="2400" b="1" dirty="0">
                <a:latin typeface="+mn-ea"/>
              </a:endParaRPr>
            </a:p>
          </p:txBody>
        </p:sp>
      </p:grpSp>
    </p:spTree>
    <p:extLst>
      <p:ext uri="{BB962C8B-B14F-4D97-AF65-F5344CB8AC3E}">
        <p14:creationId xmlns:p14="http://schemas.microsoft.com/office/powerpoint/2010/main" val="178538644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7</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Our Work -Basic Rule Set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aphicFrame>
        <p:nvGraphicFramePr>
          <p:cNvPr id="16" name="表格 15">
            <a:extLst>
              <a:ext uri="{FF2B5EF4-FFF2-40B4-BE49-F238E27FC236}">
                <a16:creationId xmlns:a16="http://schemas.microsoft.com/office/drawing/2014/main" id="{F354716E-DE5F-A14E-A9A4-31D7CAE56036}"/>
              </a:ext>
            </a:extLst>
          </p:cNvPr>
          <p:cNvGraphicFramePr>
            <a:graphicFrameLocks noGrp="1"/>
          </p:cNvGraphicFramePr>
          <p:nvPr>
            <p:extLst>
              <p:ext uri="{D42A27DB-BD31-4B8C-83A1-F6EECF244321}">
                <p14:modId xmlns:p14="http://schemas.microsoft.com/office/powerpoint/2010/main" val="899614332"/>
              </p:ext>
            </p:extLst>
          </p:nvPr>
        </p:nvGraphicFramePr>
        <p:xfrm>
          <a:off x="965404" y="2872509"/>
          <a:ext cx="7135608" cy="3562041"/>
        </p:xfrm>
        <a:graphic>
          <a:graphicData uri="http://schemas.openxmlformats.org/drawingml/2006/table">
            <a:tbl>
              <a:tblPr firstRow="1" firstCol="1" bandRow="1">
                <a:tableStyleId>{2D5ABB26-0587-4C30-8999-92F81FD0307C}</a:tableStyleId>
              </a:tblPr>
              <a:tblGrid>
                <a:gridCol w="2309808">
                  <a:extLst>
                    <a:ext uri="{9D8B030D-6E8A-4147-A177-3AD203B41FA5}">
                      <a16:colId xmlns:a16="http://schemas.microsoft.com/office/drawing/2014/main" val="2960672964"/>
                    </a:ext>
                  </a:extLst>
                </a:gridCol>
                <a:gridCol w="4825800">
                  <a:extLst>
                    <a:ext uri="{9D8B030D-6E8A-4147-A177-3AD203B41FA5}">
                      <a16:colId xmlns:a16="http://schemas.microsoft.com/office/drawing/2014/main" val="2982756052"/>
                    </a:ext>
                  </a:extLst>
                </a:gridCol>
              </a:tblGrid>
              <a:tr h="398636">
                <a:tc>
                  <a:txBody>
                    <a:bodyPr/>
                    <a:lstStyle/>
                    <a:p>
                      <a:pPr algn="ctr">
                        <a:lnSpc>
                          <a:spcPts val="2000"/>
                        </a:lnSpc>
                        <a:spcAft>
                          <a:spcPts val="0"/>
                        </a:spcAft>
                      </a:pPr>
                      <a:r>
                        <a:rPr lang="en-US" alt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Target</a:t>
                      </a:r>
                      <a:endParaRPr 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600" b="1" dirty="0">
                          <a:solidFill>
                            <a:srgbClr val="000000"/>
                          </a:solidFill>
                          <a:effectLst/>
                        </a:rPr>
                        <a:t>Rule Description</a:t>
                      </a:r>
                      <a:endParaRPr lang="zh-CN" sz="16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847508"/>
                  </a:ext>
                </a:extLst>
              </a:tr>
              <a:tr h="451915">
                <a:tc>
                  <a:txBody>
                    <a:bodyPr/>
                    <a:lstStyle/>
                    <a:p>
                      <a:pPr algn="just">
                        <a:lnSpc>
                          <a:spcPts val="2000"/>
                        </a:lnSpc>
                        <a:spcAft>
                          <a:spcPts val="0"/>
                        </a:spcAft>
                      </a:pPr>
                      <a:r>
                        <a:rPr lang="en-US" alt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Logging framework</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400" dirty="0">
                          <a:solidFill>
                            <a:srgbClr val="000000"/>
                          </a:solidFill>
                          <a:effectLst/>
                        </a:rPr>
                        <a:t>Using logging statement instead of </a:t>
                      </a:r>
                      <a:r>
                        <a:rPr lang="en" altLang="zh-CN" sz="1400" dirty="0" err="1">
                          <a:solidFill>
                            <a:srgbClr val="000000"/>
                          </a:solidFill>
                          <a:effectLst/>
                        </a:rPr>
                        <a:t>system.out</a:t>
                      </a:r>
                      <a:r>
                        <a:rPr lang="en" altLang="zh-CN" sz="1400" dirty="0">
                          <a:solidFill>
                            <a:srgbClr val="000000"/>
                          </a:solidFill>
                          <a:effectLst/>
                        </a:rPr>
                        <a:t> or </a:t>
                      </a:r>
                      <a:r>
                        <a:rPr lang="en" altLang="zh-CN" sz="1400" dirty="0" err="1">
                          <a:solidFill>
                            <a:srgbClr val="000000"/>
                          </a:solidFill>
                          <a:effectLst/>
                        </a:rPr>
                        <a:t>system.err</a:t>
                      </a:r>
                      <a:r>
                        <a:rPr lang="en" altLang="zh-CN" sz="1400" dirty="0">
                          <a:solidFill>
                            <a:srgbClr val="000000"/>
                          </a:solidFill>
                          <a:effectLst/>
                        </a:rPr>
                        <a:t>.</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765495"/>
                  </a:ext>
                </a:extLst>
              </a:tr>
              <a:tr h="451915">
                <a:tc rowSpan="4">
                  <a:txBody>
                    <a:bodyPr/>
                    <a:lstStyle/>
                    <a:p>
                      <a:pPr algn="just">
                        <a:lnSpc>
                          <a:spcPts val="2000"/>
                        </a:lnSpc>
                        <a:spcAft>
                          <a:spcPts val="0"/>
                        </a:spcAft>
                      </a:pPr>
                      <a:r>
                        <a:rPr lang="en-US" alt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Context</a:t>
                      </a:r>
                      <a:r>
                        <a:rPr lang="zh-CN" altLang="en-US"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of</a:t>
                      </a:r>
                      <a:r>
                        <a:rPr lang="zh-CN" altLang="en-US"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logging</a:t>
                      </a:r>
                      <a:r>
                        <a:rPr lang="zh-CN" altLang="en-US"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statement</a:t>
                      </a:r>
                      <a:endParaRPr lang="zh-CN" sz="1400" b="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400" dirty="0">
                          <a:solidFill>
                            <a:srgbClr val="000000"/>
                          </a:solidFill>
                          <a:effectLst/>
                        </a:rPr>
                        <a:t>Assertion needs to be logged.</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1388235"/>
                  </a:ext>
                </a:extLst>
              </a:tr>
              <a:tr h="451915">
                <a:tc vMerge="1">
                  <a:txBody>
                    <a:bodyPr/>
                    <a:lstStyle/>
                    <a:p>
                      <a:pPr algn="just">
                        <a:lnSpc>
                          <a:spcPts val="2000"/>
                        </a:lnSpc>
                        <a:spcAft>
                          <a:spcPts val="0"/>
                        </a:spcAft>
                      </a:pP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400" dirty="0">
                          <a:solidFill>
                            <a:srgbClr val="000000"/>
                          </a:solidFill>
                          <a:effectLst/>
                        </a:rPr>
                        <a:t>Exception needs to be logged.</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8759398"/>
                  </a:ext>
                </a:extLst>
              </a:tr>
              <a:tr h="451915">
                <a:tc vMerge="1">
                  <a:txBody>
                    <a:bodyPr/>
                    <a:lstStyle/>
                    <a:p>
                      <a:pPr algn="just">
                        <a:lnSpc>
                          <a:spcPts val="2000"/>
                        </a:lnSpc>
                        <a:spcAft>
                          <a:spcPts val="0"/>
                        </a:spcAft>
                      </a:pP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400" dirty="0">
                          <a:solidFill>
                            <a:srgbClr val="000000"/>
                          </a:solidFill>
                          <a:effectLst/>
                        </a:rPr>
                        <a:t>Logical branch needs to be logged.</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6868334"/>
                  </a:ext>
                </a:extLst>
              </a:tr>
              <a:tr h="451915">
                <a:tc vMerge="1">
                  <a:txBody>
                    <a:bodyPr/>
                    <a:lstStyle/>
                    <a:p>
                      <a:pPr algn="just">
                        <a:lnSpc>
                          <a:spcPts val="2000"/>
                        </a:lnSpc>
                        <a:spcAft>
                          <a:spcPts val="0"/>
                        </a:spcAft>
                      </a:pP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US" altLang="zh-CN" sz="1400" dirty="0">
                          <a:solidFill>
                            <a:srgbClr val="000000"/>
                          </a:solidFill>
                          <a:effectLst/>
                        </a:rPr>
                        <a:t>Return value check needs to be logged.</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338274"/>
                  </a:ext>
                </a:extLst>
              </a:tr>
              <a:tr h="451915">
                <a:tc rowSpan="2">
                  <a:txBody>
                    <a:bodyPr/>
                    <a:lstStyle/>
                    <a:p>
                      <a:pPr algn="just">
                        <a:lnSpc>
                          <a:spcPts val="2000"/>
                        </a:lnSpc>
                        <a:spcAft>
                          <a:spcPts val="0"/>
                        </a:spcAft>
                      </a:pPr>
                      <a:r>
                        <a:rPr lang="en-US" alt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Content</a:t>
                      </a:r>
                      <a:r>
                        <a:rPr lang="zh-CN" altLang="en-US"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alt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of logging statement</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US" sz="1400" kern="100" dirty="0">
                          <a:solidFill>
                            <a:srgbClr val="000000"/>
                          </a:solidFill>
                          <a:effectLst/>
                        </a:rPr>
                        <a:t>Using error or higher level when logging exception.</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8952275"/>
                  </a:ext>
                </a:extLst>
              </a:tr>
              <a:tr h="451915">
                <a:tc vMerge="1">
                  <a:txBody>
                    <a:bodyPr/>
                    <a:lstStyle/>
                    <a:p>
                      <a:pPr algn="just">
                        <a:lnSpc>
                          <a:spcPts val="2000"/>
                        </a:lnSpc>
                        <a:spcAft>
                          <a:spcPts val="0"/>
                        </a:spcAft>
                      </a:pP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000"/>
                        </a:lnSpc>
                        <a:spcAft>
                          <a:spcPts val="0"/>
                        </a:spcAft>
                      </a:pPr>
                      <a:r>
                        <a:rPr lang="en-US" altLang="zh-CN" sz="1400" kern="100" dirty="0">
                          <a:solidFill>
                            <a:srgbClr val="000000"/>
                          </a:solidFill>
                          <a:effectLst/>
                        </a:rPr>
                        <a:t>At least one variable should be contained</a:t>
                      </a:r>
                      <a:r>
                        <a:rPr lang="en-US" sz="1400" kern="100" dirty="0">
                          <a:solidFill>
                            <a:srgbClr val="000000"/>
                          </a:solidFill>
                          <a:effectLst/>
                        </a:rPr>
                        <a:t>.</a:t>
                      </a:r>
                      <a:endParaRPr lang="zh-CN" sz="14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8511967"/>
                  </a:ext>
                </a:extLst>
              </a:tr>
            </a:tbl>
          </a:graphicData>
        </a:graphic>
      </p:graphicFrame>
      <p:sp>
        <p:nvSpPr>
          <p:cNvPr id="7" name="文本框 6">
            <a:extLst>
              <a:ext uri="{FF2B5EF4-FFF2-40B4-BE49-F238E27FC236}">
                <a16:creationId xmlns:a16="http://schemas.microsoft.com/office/drawing/2014/main" id="{8CB7D829-556B-9946-80BF-0B3EE652030B}"/>
              </a:ext>
            </a:extLst>
          </p:cNvPr>
          <p:cNvSpPr txBox="1"/>
          <p:nvPr/>
        </p:nvSpPr>
        <p:spPr>
          <a:xfrm>
            <a:off x="774138" y="1180194"/>
            <a:ext cx="7607861" cy="1077218"/>
          </a:xfrm>
          <a:prstGeom prst="rect">
            <a:avLst/>
          </a:prstGeom>
          <a:noFill/>
        </p:spPr>
        <p:txBody>
          <a:bodyPr wrap="square" rtlCol="0">
            <a:spAutoFit/>
          </a:bodyPr>
          <a:lstStyle/>
          <a:p>
            <a:pPr algn="just"/>
            <a:r>
              <a:rPr lang="en" altLang="zh-CN" sz="1600" dirty="0">
                <a:solidFill>
                  <a:srgbClr val="000000"/>
                </a:solidFill>
              </a:rPr>
              <a:t>We retrieved the literatures included in a </a:t>
            </a:r>
            <a:r>
              <a:rPr lang="en" altLang="zh-CN" sz="1600" i="1" dirty="0">
                <a:solidFill>
                  <a:srgbClr val="000000"/>
                </a:solidFill>
              </a:rPr>
              <a:t>SLR ( Systematic Literature Review ) </a:t>
            </a:r>
            <a:r>
              <a:rPr lang="en" altLang="zh-CN" sz="1600" dirty="0">
                <a:solidFill>
                  <a:srgbClr val="000000"/>
                </a:solidFill>
              </a:rPr>
              <a:t>study and extracted the content related to either best practices or anti-patterns related to logging practice. Then we manually we evaluate, convert, and filter these extracted results and establish a basic rule set. </a:t>
            </a:r>
          </a:p>
        </p:txBody>
      </p:sp>
      <p:sp>
        <p:nvSpPr>
          <p:cNvPr id="10" name="文本框 9">
            <a:extLst>
              <a:ext uri="{FF2B5EF4-FFF2-40B4-BE49-F238E27FC236}">
                <a16:creationId xmlns:a16="http://schemas.microsoft.com/office/drawing/2014/main" id="{4C6962C4-39BC-A144-ADAF-DEA6B7E9AE5D}"/>
              </a:ext>
            </a:extLst>
          </p:cNvPr>
          <p:cNvSpPr txBox="1"/>
          <p:nvPr/>
        </p:nvSpPr>
        <p:spPr>
          <a:xfrm>
            <a:off x="3699856" y="2554909"/>
            <a:ext cx="2580337" cy="307777"/>
          </a:xfrm>
          <a:prstGeom prst="rect">
            <a:avLst/>
          </a:prstGeom>
          <a:noFill/>
        </p:spPr>
        <p:txBody>
          <a:bodyPr wrap="square" rtlCol="0">
            <a:spAutoFit/>
          </a:bodyPr>
          <a:lstStyle/>
          <a:p>
            <a:pPr algn="just"/>
            <a:r>
              <a:rPr lang="en-US" altLang="zh-CN" sz="1400" b="1" dirty="0">
                <a:solidFill>
                  <a:srgbClr val="000000"/>
                </a:solidFill>
              </a:rPr>
              <a:t>Table: Basic Rule Set </a:t>
            </a:r>
            <a:endParaRPr lang="zh-CN" altLang="en-US" sz="1400" b="1" dirty="0">
              <a:solidFill>
                <a:srgbClr val="000000"/>
              </a:solidFill>
            </a:endParaRPr>
          </a:p>
        </p:txBody>
      </p:sp>
      <p:grpSp>
        <p:nvGrpSpPr>
          <p:cNvPr id="13" name="组合 12">
            <a:extLst>
              <a:ext uri="{FF2B5EF4-FFF2-40B4-BE49-F238E27FC236}">
                <a16:creationId xmlns:a16="http://schemas.microsoft.com/office/drawing/2014/main" id="{B026CADE-A926-5A47-A463-4DEFEE28A79F}"/>
              </a:ext>
            </a:extLst>
          </p:cNvPr>
          <p:cNvGrpSpPr/>
          <p:nvPr/>
        </p:nvGrpSpPr>
        <p:grpSpPr>
          <a:xfrm>
            <a:off x="3069372" y="3954658"/>
            <a:ext cx="6706926" cy="1080143"/>
            <a:chOff x="3069372" y="3954658"/>
            <a:chExt cx="6706926" cy="1080143"/>
          </a:xfrm>
        </p:grpSpPr>
        <p:sp>
          <p:nvSpPr>
            <p:cNvPr id="4" name="椭圆 3">
              <a:extLst>
                <a:ext uri="{FF2B5EF4-FFF2-40B4-BE49-F238E27FC236}">
                  <a16:creationId xmlns:a16="http://schemas.microsoft.com/office/drawing/2014/main" id="{D655A13F-73FF-EC4B-B738-56D2821FB7A3}"/>
                </a:ext>
              </a:extLst>
            </p:cNvPr>
            <p:cNvSpPr/>
            <p:nvPr/>
          </p:nvSpPr>
          <p:spPr>
            <a:xfrm>
              <a:off x="3069372" y="4212187"/>
              <a:ext cx="3296558" cy="3812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椭圆 8">
              <a:extLst>
                <a:ext uri="{FF2B5EF4-FFF2-40B4-BE49-F238E27FC236}">
                  <a16:creationId xmlns:a16="http://schemas.microsoft.com/office/drawing/2014/main" id="{41A1E618-E51B-1B4A-BA5A-749940AA1FE9}"/>
                </a:ext>
              </a:extLst>
            </p:cNvPr>
            <p:cNvSpPr/>
            <p:nvPr/>
          </p:nvSpPr>
          <p:spPr>
            <a:xfrm>
              <a:off x="3069372" y="4653529"/>
              <a:ext cx="3296558" cy="3812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 name="直线箭头连接符 7">
              <a:extLst>
                <a:ext uri="{FF2B5EF4-FFF2-40B4-BE49-F238E27FC236}">
                  <a16:creationId xmlns:a16="http://schemas.microsoft.com/office/drawing/2014/main" id="{F51DEABA-034A-8B45-903A-5087F4EB6E70}"/>
                </a:ext>
              </a:extLst>
            </p:cNvPr>
            <p:cNvCxnSpPr>
              <a:cxnSpLocks/>
            </p:cNvCxnSpPr>
            <p:nvPr/>
          </p:nvCxnSpPr>
          <p:spPr>
            <a:xfrm flipH="1">
              <a:off x="6365930" y="4230079"/>
              <a:ext cx="664566" cy="386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5A2CE94-4D1E-FE4F-BC13-73A8AE3F02B9}"/>
                </a:ext>
              </a:extLst>
            </p:cNvPr>
            <p:cNvSpPr txBox="1"/>
            <p:nvPr/>
          </p:nvSpPr>
          <p:spPr>
            <a:xfrm>
              <a:off x="5745172" y="3954658"/>
              <a:ext cx="4031126" cy="307777"/>
            </a:xfrm>
            <a:prstGeom prst="rect">
              <a:avLst/>
            </a:prstGeom>
            <a:noFill/>
          </p:spPr>
          <p:txBody>
            <a:bodyPr wrap="square" rtlCol="0">
              <a:spAutoFit/>
            </a:bodyPr>
            <a:lstStyle/>
            <a:p>
              <a:pPr algn="just"/>
              <a:r>
                <a:rPr lang="en" altLang="zh-CN" sz="1400" b="1" dirty="0">
                  <a:solidFill>
                    <a:srgbClr val="FF0000"/>
                  </a:solidFill>
                </a:rPr>
                <a:t>It depends. There seems no simple solution.</a:t>
              </a:r>
            </a:p>
          </p:txBody>
        </p:sp>
      </p:grpSp>
    </p:spTree>
    <p:extLst>
      <p:ext uri="{BB962C8B-B14F-4D97-AF65-F5344CB8AC3E}">
        <p14:creationId xmlns:p14="http://schemas.microsoft.com/office/powerpoint/2010/main" val="3304860525"/>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8</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Our Work -Refine Rule Set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pic>
        <p:nvPicPr>
          <p:cNvPr id="6" name="图片 5">
            <a:extLst>
              <a:ext uri="{FF2B5EF4-FFF2-40B4-BE49-F238E27FC236}">
                <a16:creationId xmlns:a16="http://schemas.microsoft.com/office/drawing/2014/main" id="{A95F34F6-23A8-6C4D-9C61-2E82B3A1A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488" y="1148971"/>
            <a:ext cx="3296989" cy="4716526"/>
          </a:xfrm>
          <a:prstGeom prst="rect">
            <a:avLst/>
          </a:prstGeom>
        </p:spPr>
      </p:pic>
      <p:grpSp>
        <p:nvGrpSpPr>
          <p:cNvPr id="9" name="组合 8">
            <a:extLst>
              <a:ext uri="{FF2B5EF4-FFF2-40B4-BE49-F238E27FC236}">
                <a16:creationId xmlns:a16="http://schemas.microsoft.com/office/drawing/2014/main" id="{FF2F12BC-D597-2648-9B47-BA3FD5E712CB}"/>
              </a:ext>
            </a:extLst>
          </p:cNvPr>
          <p:cNvGrpSpPr/>
          <p:nvPr/>
        </p:nvGrpSpPr>
        <p:grpSpPr>
          <a:xfrm>
            <a:off x="4554442" y="3090745"/>
            <a:ext cx="3780399" cy="340922"/>
            <a:chOff x="869421" y="2873116"/>
            <a:chExt cx="3780399" cy="340922"/>
          </a:xfrm>
        </p:grpSpPr>
        <p:sp>
          <p:nvSpPr>
            <p:cNvPr id="10" name="文本框 9">
              <a:extLst>
                <a:ext uri="{FF2B5EF4-FFF2-40B4-BE49-F238E27FC236}">
                  <a16:creationId xmlns:a16="http://schemas.microsoft.com/office/drawing/2014/main" id="{35FE922D-CE4B-9445-8321-0105424A03FD}"/>
                </a:ext>
              </a:extLst>
            </p:cNvPr>
            <p:cNvSpPr txBox="1"/>
            <p:nvPr/>
          </p:nvSpPr>
          <p:spPr>
            <a:xfrm>
              <a:off x="1246390" y="2873116"/>
              <a:ext cx="3403430" cy="307777"/>
            </a:xfrm>
            <a:prstGeom prst="rect">
              <a:avLst/>
            </a:prstGeom>
            <a:noFill/>
          </p:spPr>
          <p:txBody>
            <a:bodyPr wrap="square" rtlCol="0">
              <a:spAutoFit/>
            </a:bodyPr>
            <a:lstStyle/>
            <a:p>
              <a:r>
                <a:rPr lang="en-US" altLang="zh-CN" sz="1400" b="1" dirty="0">
                  <a:solidFill>
                    <a:srgbClr val="000000"/>
                  </a:solidFill>
                </a:rPr>
                <a:t>Choose</a:t>
              </a:r>
              <a:r>
                <a:rPr lang="zh-CN" altLang="en-US" sz="1400" b="1" dirty="0">
                  <a:solidFill>
                    <a:srgbClr val="000000"/>
                  </a:solidFill>
                </a:rPr>
                <a:t> </a:t>
              </a:r>
              <a:r>
                <a:rPr lang="en" altLang="zh-CN" sz="1400" b="1" dirty="0">
                  <a:solidFill>
                    <a:srgbClr val="000000"/>
                  </a:solidFill>
                </a:rPr>
                <a:t>real-world software projects. </a:t>
              </a:r>
            </a:p>
          </p:txBody>
        </p:sp>
        <p:sp>
          <p:nvSpPr>
            <p:cNvPr id="11" name="椭圆 10">
              <a:extLst>
                <a:ext uri="{FF2B5EF4-FFF2-40B4-BE49-F238E27FC236}">
                  <a16:creationId xmlns:a16="http://schemas.microsoft.com/office/drawing/2014/main" id="{6F48F634-07BF-AC48-94F6-ACC88759DDDA}"/>
                </a:ext>
              </a:extLst>
            </p:cNvPr>
            <p:cNvSpPr/>
            <p:nvPr/>
          </p:nvSpPr>
          <p:spPr>
            <a:xfrm>
              <a:off x="869421" y="2899428"/>
              <a:ext cx="376969" cy="314610"/>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mn-ea"/>
                </a:rPr>
                <a:t>1</a:t>
              </a:r>
              <a:endParaRPr lang="zh-CN" altLang="en-US" sz="2000" b="1" dirty="0">
                <a:latin typeface="+mn-ea"/>
              </a:endParaRPr>
            </a:p>
          </p:txBody>
        </p:sp>
      </p:grpSp>
      <p:grpSp>
        <p:nvGrpSpPr>
          <p:cNvPr id="12" name="组合 11">
            <a:extLst>
              <a:ext uri="{FF2B5EF4-FFF2-40B4-BE49-F238E27FC236}">
                <a16:creationId xmlns:a16="http://schemas.microsoft.com/office/drawing/2014/main" id="{68A2CA4D-4016-914A-9E96-C58B0CC4DA09}"/>
              </a:ext>
            </a:extLst>
          </p:cNvPr>
          <p:cNvGrpSpPr/>
          <p:nvPr/>
        </p:nvGrpSpPr>
        <p:grpSpPr>
          <a:xfrm>
            <a:off x="4554442" y="3711541"/>
            <a:ext cx="3780399" cy="314610"/>
            <a:chOff x="857654" y="2911646"/>
            <a:chExt cx="3780399" cy="314610"/>
          </a:xfrm>
        </p:grpSpPr>
        <p:sp>
          <p:nvSpPr>
            <p:cNvPr id="13" name="文本框 12">
              <a:extLst>
                <a:ext uri="{FF2B5EF4-FFF2-40B4-BE49-F238E27FC236}">
                  <a16:creationId xmlns:a16="http://schemas.microsoft.com/office/drawing/2014/main" id="{F972FEFA-25FF-264C-9CB5-FD373B10FEF3}"/>
                </a:ext>
              </a:extLst>
            </p:cNvPr>
            <p:cNvSpPr txBox="1"/>
            <p:nvPr/>
          </p:nvSpPr>
          <p:spPr>
            <a:xfrm>
              <a:off x="1234623" y="2918479"/>
              <a:ext cx="3403430" cy="307777"/>
            </a:xfrm>
            <a:prstGeom prst="rect">
              <a:avLst/>
            </a:prstGeom>
            <a:noFill/>
          </p:spPr>
          <p:txBody>
            <a:bodyPr wrap="square" rtlCol="0">
              <a:spAutoFit/>
            </a:bodyPr>
            <a:lstStyle/>
            <a:p>
              <a:r>
                <a:rPr lang="en-US" altLang="zh-CN" sz="1400" b="1" dirty="0">
                  <a:solidFill>
                    <a:srgbClr val="000000"/>
                  </a:solidFill>
                </a:rPr>
                <a:t>A</a:t>
              </a:r>
              <a:r>
                <a:rPr lang="en" altLang="zh-CN" sz="1400" b="1" dirty="0" err="1">
                  <a:solidFill>
                    <a:srgbClr val="000000"/>
                  </a:solidFill>
                </a:rPr>
                <a:t>ccess</a:t>
              </a:r>
              <a:r>
                <a:rPr lang="en" altLang="zh-CN" sz="1400" b="1" dirty="0">
                  <a:solidFill>
                    <a:srgbClr val="000000"/>
                  </a:solidFill>
                </a:rPr>
                <a:t> </a:t>
              </a:r>
              <a:r>
                <a:rPr lang="en-US" altLang="zh-CN" sz="1400" b="1" dirty="0">
                  <a:solidFill>
                    <a:srgbClr val="000000"/>
                  </a:solidFill>
                </a:rPr>
                <a:t>and</a:t>
              </a:r>
              <a:r>
                <a:rPr lang="zh-CN" altLang="en-US" sz="1400" b="1" dirty="0">
                  <a:solidFill>
                    <a:srgbClr val="000000"/>
                  </a:solidFill>
                </a:rPr>
                <a:t> </a:t>
              </a:r>
              <a:r>
                <a:rPr lang="en-US" altLang="zh-CN" sz="1400" b="1" dirty="0">
                  <a:solidFill>
                    <a:srgbClr val="000000"/>
                  </a:solidFill>
                </a:rPr>
                <a:t>tag</a:t>
              </a:r>
              <a:r>
                <a:rPr lang="zh-CN" altLang="en-US" sz="1400" b="1" dirty="0">
                  <a:solidFill>
                    <a:srgbClr val="000000"/>
                  </a:solidFill>
                </a:rPr>
                <a:t> </a:t>
              </a:r>
              <a:r>
                <a:rPr lang="en" altLang="zh-CN" sz="1400" b="1" dirty="0">
                  <a:solidFill>
                    <a:srgbClr val="000000"/>
                  </a:solidFill>
                </a:rPr>
                <a:t>each logging code block.</a:t>
              </a:r>
              <a:r>
                <a:rPr lang="zh-CN" altLang="en-US" sz="1400" b="1" dirty="0">
                  <a:solidFill>
                    <a:srgbClr val="000000"/>
                  </a:solidFill>
                </a:rPr>
                <a:t> </a:t>
              </a:r>
              <a:endParaRPr lang="en" altLang="zh-CN" sz="1400" b="1" dirty="0">
                <a:solidFill>
                  <a:srgbClr val="000000"/>
                </a:solidFill>
              </a:endParaRPr>
            </a:p>
          </p:txBody>
        </p:sp>
        <p:sp>
          <p:nvSpPr>
            <p:cNvPr id="14" name="椭圆 13">
              <a:extLst>
                <a:ext uri="{FF2B5EF4-FFF2-40B4-BE49-F238E27FC236}">
                  <a16:creationId xmlns:a16="http://schemas.microsoft.com/office/drawing/2014/main" id="{FC884183-614A-5B48-B158-C1948BFBD85A}"/>
                </a:ext>
              </a:extLst>
            </p:cNvPr>
            <p:cNvSpPr/>
            <p:nvPr/>
          </p:nvSpPr>
          <p:spPr>
            <a:xfrm>
              <a:off x="857654" y="2911646"/>
              <a:ext cx="353437" cy="314610"/>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mn-ea"/>
                </a:rPr>
                <a:t>2</a:t>
              </a:r>
              <a:endParaRPr lang="zh-CN" altLang="en-US" sz="2000" b="1" dirty="0">
                <a:latin typeface="+mn-ea"/>
              </a:endParaRPr>
            </a:p>
          </p:txBody>
        </p:sp>
      </p:grpSp>
      <p:grpSp>
        <p:nvGrpSpPr>
          <p:cNvPr id="15" name="组合 14">
            <a:extLst>
              <a:ext uri="{FF2B5EF4-FFF2-40B4-BE49-F238E27FC236}">
                <a16:creationId xmlns:a16="http://schemas.microsoft.com/office/drawing/2014/main" id="{9557F42F-594D-BD40-95D2-5C454C065682}"/>
              </a:ext>
            </a:extLst>
          </p:cNvPr>
          <p:cNvGrpSpPr/>
          <p:nvPr/>
        </p:nvGrpSpPr>
        <p:grpSpPr>
          <a:xfrm>
            <a:off x="4554442" y="4287405"/>
            <a:ext cx="3756867" cy="523220"/>
            <a:chOff x="869421" y="2852334"/>
            <a:chExt cx="3756867" cy="523220"/>
          </a:xfrm>
        </p:grpSpPr>
        <p:sp>
          <p:nvSpPr>
            <p:cNvPr id="16" name="文本框 15">
              <a:extLst>
                <a:ext uri="{FF2B5EF4-FFF2-40B4-BE49-F238E27FC236}">
                  <a16:creationId xmlns:a16="http://schemas.microsoft.com/office/drawing/2014/main" id="{06620381-8665-624A-BEA2-3592A5095812}"/>
                </a:ext>
              </a:extLst>
            </p:cNvPr>
            <p:cNvSpPr txBox="1"/>
            <p:nvPr/>
          </p:nvSpPr>
          <p:spPr>
            <a:xfrm>
              <a:off x="1222858" y="2852334"/>
              <a:ext cx="3403430" cy="523220"/>
            </a:xfrm>
            <a:prstGeom prst="rect">
              <a:avLst/>
            </a:prstGeom>
            <a:noFill/>
          </p:spPr>
          <p:txBody>
            <a:bodyPr wrap="square" rtlCol="0">
              <a:spAutoFit/>
            </a:bodyPr>
            <a:lstStyle/>
            <a:p>
              <a:r>
                <a:rPr lang="en" altLang="zh-CN" sz="1400" b="1" dirty="0">
                  <a:solidFill>
                    <a:srgbClr val="000000"/>
                  </a:solidFill>
                </a:rPr>
                <a:t>Extract features and convert text features to digital text features. </a:t>
              </a:r>
              <a:endParaRPr lang="en" altLang="zh-CN" sz="1050" b="1" dirty="0">
                <a:solidFill>
                  <a:srgbClr val="000000"/>
                </a:solidFill>
              </a:endParaRPr>
            </a:p>
          </p:txBody>
        </p:sp>
        <p:sp>
          <p:nvSpPr>
            <p:cNvPr id="17" name="椭圆 16">
              <a:extLst>
                <a:ext uri="{FF2B5EF4-FFF2-40B4-BE49-F238E27FC236}">
                  <a16:creationId xmlns:a16="http://schemas.microsoft.com/office/drawing/2014/main" id="{8D219806-E878-4A44-B0F9-B88CE08F7C72}"/>
                </a:ext>
              </a:extLst>
            </p:cNvPr>
            <p:cNvSpPr/>
            <p:nvPr/>
          </p:nvSpPr>
          <p:spPr>
            <a:xfrm>
              <a:off x="869421" y="2882406"/>
              <a:ext cx="376969" cy="314610"/>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mn-ea"/>
                </a:rPr>
                <a:t>3</a:t>
              </a:r>
              <a:endParaRPr lang="zh-CN" altLang="en-US" sz="2000" b="1" dirty="0">
                <a:latin typeface="+mn-ea"/>
              </a:endParaRPr>
            </a:p>
          </p:txBody>
        </p:sp>
      </p:grpSp>
      <p:grpSp>
        <p:nvGrpSpPr>
          <p:cNvPr id="18" name="组合 17">
            <a:extLst>
              <a:ext uri="{FF2B5EF4-FFF2-40B4-BE49-F238E27FC236}">
                <a16:creationId xmlns:a16="http://schemas.microsoft.com/office/drawing/2014/main" id="{499155C8-F7E2-2B48-9888-447905A26CC3}"/>
              </a:ext>
            </a:extLst>
          </p:cNvPr>
          <p:cNvGrpSpPr/>
          <p:nvPr/>
        </p:nvGrpSpPr>
        <p:grpSpPr>
          <a:xfrm>
            <a:off x="4554442" y="4990602"/>
            <a:ext cx="3889489" cy="335204"/>
            <a:chOff x="869421" y="2861812"/>
            <a:chExt cx="3889489" cy="335204"/>
          </a:xfrm>
        </p:grpSpPr>
        <p:sp>
          <p:nvSpPr>
            <p:cNvPr id="19" name="文本框 18">
              <a:extLst>
                <a:ext uri="{FF2B5EF4-FFF2-40B4-BE49-F238E27FC236}">
                  <a16:creationId xmlns:a16="http://schemas.microsoft.com/office/drawing/2014/main" id="{5FB67DBB-8BD7-9643-BCC5-1A4C9A63A344}"/>
                </a:ext>
              </a:extLst>
            </p:cNvPr>
            <p:cNvSpPr txBox="1"/>
            <p:nvPr/>
          </p:nvSpPr>
          <p:spPr>
            <a:xfrm>
              <a:off x="1231428" y="2861812"/>
              <a:ext cx="3527482" cy="307777"/>
            </a:xfrm>
            <a:prstGeom prst="rect">
              <a:avLst/>
            </a:prstGeom>
            <a:noFill/>
          </p:spPr>
          <p:txBody>
            <a:bodyPr wrap="square" rtlCol="0">
              <a:spAutoFit/>
            </a:bodyPr>
            <a:lstStyle/>
            <a:p>
              <a:r>
                <a:rPr lang="en" altLang="zh-CN" sz="1400" b="1" dirty="0">
                  <a:solidFill>
                    <a:srgbClr val="000000"/>
                  </a:solidFill>
                </a:rPr>
                <a:t>Classifier learning with different algorithms.</a:t>
              </a:r>
            </a:p>
          </p:txBody>
        </p:sp>
        <p:sp>
          <p:nvSpPr>
            <p:cNvPr id="21" name="椭圆 20">
              <a:extLst>
                <a:ext uri="{FF2B5EF4-FFF2-40B4-BE49-F238E27FC236}">
                  <a16:creationId xmlns:a16="http://schemas.microsoft.com/office/drawing/2014/main" id="{58791840-2995-7142-9A96-BABDC4A13076}"/>
                </a:ext>
              </a:extLst>
            </p:cNvPr>
            <p:cNvSpPr/>
            <p:nvPr/>
          </p:nvSpPr>
          <p:spPr>
            <a:xfrm>
              <a:off x="869421" y="2882406"/>
              <a:ext cx="376969" cy="314610"/>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mn-ea"/>
                </a:rPr>
                <a:t>4</a:t>
              </a:r>
              <a:endParaRPr lang="zh-CN" altLang="en-US" sz="2000" b="1" dirty="0">
                <a:latin typeface="+mn-ea"/>
              </a:endParaRPr>
            </a:p>
          </p:txBody>
        </p:sp>
      </p:grpSp>
      <p:grpSp>
        <p:nvGrpSpPr>
          <p:cNvPr id="22" name="组合 21">
            <a:extLst>
              <a:ext uri="{FF2B5EF4-FFF2-40B4-BE49-F238E27FC236}">
                <a16:creationId xmlns:a16="http://schemas.microsoft.com/office/drawing/2014/main" id="{2DA645C2-5848-334D-951D-E7590045F615}"/>
              </a:ext>
            </a:extLst>
          </p:cNvPr>
          <p:cNvGrpSpPr/>
          <p:nvPr/>
        </p:nvGrpSpPr>
        <p:grpSpPr>
          <a:xfrm>
            <a:off x="4554441" y="5618231"/>
            <a:ext cx="3780400" cy="523220"/>
            <a:chOff x="822262" y="2869948"/>
            <a:chExt cx="3780400" cy="523220"/>
          </a:xfrm>
        </p:grpSpPr>
        <p:sp>
          <p:nvSpPr>
            <p:cNvPr id="23" name="文本框 22">
              <a:extLst>
                <a:ext uri="{FF2B5EF4-FFF2-40B4-BE49-F238E27FC236}">
                  <a16:creationId xmlns:a16="http://schemas.microsoft.com/office/drawing/2014/main" id="{F68FD28E-D9CF-B241-AFF2-DC70874ADC5A}"/>
                </a:ext>
              </a:extLst>
            </p:cNvPr>
            <p:cNvSpPr txBox="1"/>
            <p:nvPr/>
          </p:nvSpPr>
          <p:spPr>
            <a:xfrm>
              <a:off x="1199232" y="2869948"/>
              <a:ext cx="3403430" cy="523220"/>
            </a:xfrm>
            <a:prstGeom prst="rect">
              <a:avLst/>
            </a:prstGeom>
            <a:noFill/>
          </p:spPr>
          <p:txBody>
            <a:bodyPr wrap="square" rtlCol="0">
              <a:spAutoFit/>
            </a:bodyPr>
            <a:lstStyle/>
            <a:p>
              <a:r>
                <a:rPr lang="en-US" altLang="zh-CN" sz="1400" b="1" dirty="0">
                  <a:solidFill>
                    <a:srgbClr val="000000"/>
                  </a:solidFill>
                </a:rPr>
                <a:t>G</a:t>
              </a:r>
              <a:r>
                <a:rPr lang="en" altLang="zh-CN" sz="1400" b="1" dirty="0" err="1">
                  <a:solidFill>
                    <a:srgbClr val="000000"/>
                  </a:solidFill>
                </a:rPr>
                <a:t>enerate</a:t>
              </a:r>
              <a:r>
                <a:rPr lang="en" altLang="zh-CN" sz="1400" b="1" dirty="0">
                  <a:solidFill>
                    <a:srgbClr val="000000"/>
                  </a:solidFill>
                </a:rPr>
                <a:t>, cross-project test and evaluate models</a:t>
              </a:r>
              <a:r>
                <a:rPr lang="en-US" altLang="zh-CN" sz="1400" b="1" dirty="0">
                  <a:solidFill>
                    <a:srgbClr val="000000"/>
                  </a:solidFill>
                </a:rPr>
                <a:t>.</a:t>
              </a:r>
              <a:endParaRPr lang="en" altLang="zh-CN" sz="1400" b="1" dirty="0">
                <a:solidFill>
                  <a:srgbClr val="000000"/>
                </a:solidFill>
              </a:endParaRPr>
            </a:p>
          </p:txBody>
        </p:sp>
        <p:sp>
          <p:nvSpPr>
            <p:cNvPr id="24" name="椭圆 23">
              <a:extLst>
                <a:ext uri="{FF2B5EF4-FFF2-40B4-BE49-F238E27FC236}">
                  <a16:creationId xmlns:a16="http://schemas.microsoft.com/office/drawing/2014/main" id="{D2EAF944-7932-4345-9E87-E3DFB0CB2C48}"/>
                </a:ext>
              </a:extLst>
            </p:cNvPr>
            <p:cNvSpPr/>
            <p:nvPr/>
          </p:nvSpPr>
          <p:spPr>
            <a:xfrm>
              <a:off x="822262" y="2883802"/>
              <a:ext cx="376969" cy="314610"/>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mn-ea"/>
                </a:rPr>
                <a:t>5</a:t>
              </a:r>
              <a:endParaRPr lang="zh-CN" altLang="en-US" sz="2000" b="1" dirty="0">
                <a:latin typeface="+mn-ea"/>
              </a:endParaRPr>
            </a:p>
          </p:txBody>
        </p:sp>
      </p:grpSp>
      <p:sp>
        <p:nvSpPr>
          <p:cNvPr id="28" name="文本框 27">
            <a:extLst>
              <a:ext uri="{FF2B5EF4-FFF2-40B4-BE49-F238E27FC236}">
                <a16:creationId xmlns:a16="http://schemas.microsoft.com/office/drawing/2014/main" id="{83BD663E-13EE-1E4C-BE72-3A9AEC44DECF}"/>
              </a:ext>
            </a:extLst>
          </p:cNvPr>
          <p:cNvSpPr txBox="1"/>
          <p:nvPr/>
        </p:nvSpPr>
        <p:spPr>
          <a:xfrm>
            <a:off x="4436595" y="1174786"/>
            <a:ext cx="3898246" cy="1569660"/>
          </a:xfrm>
          <a:prstGeom prst="rect">
            <a:avLst/>
          </a:prstGeom>
          <a:noFill/>
        </p:spPr>
        <p:txBody>
          <a:bodyPr wrap="square" rtlCol="0">
            <a:spAutoFit/>
          </a:bodyPr>
          <a:lstStyle/>
          <a:p>
            <a:pPr algn="just"/>
            <a:r>
              <a:rPr lang="en-US" altLang="zh-CN" sz="1600" dirty="0">
                <a:solidFill>
                  <a:srgbClr val="000000"/>
                </a:solidFill>
              </a:rPr>
              <a:t>We</a:t>
            </a:r>
            <a:r>
              <a:rPr lang="zh-CN" altLang="en-US" sz="1600" dirty="0">
                <a:solidFill>
                  <a:srgbClr val="000000"/>
                </a:solidFill>
              </a:rPr>
              <a:t> </a:t>
            </a:r>
            <a:r>
              <a:rPr lang="en" altLang="zh-CN" sz="1600" dirty="0">
                <a:solidFill>
                  <a:srgbClr val="000000"/>
                </a:solidFill>
              </a:rPr>
              <a:t>adopted machine learning technology to study the situation and context in real-world software projects. Based on the model derived from machine learning, we refine the rule set. The main steps of this process are as follows: </a:t>
            </a:r>
          </a:p>
        </p:txBody>
      </p:sp>
      <p:sp>
        <p:nvSpPr>
          <p:cNvPr id="29" name="文本框 28">
            <a:extLst>
              <a:ext uri="{FF2B5EF4-FFF2-40B4-BE49-F238E27FC236}">
                <a16:creationId xmlns:a16="http://schemas.microsoft.com/office/drawing/2014/main" id="{F4D48D3C-8D4A-384E-91D4-26978F503746}"/>
              </a:ext>
            </a:extLst>
          </p:cNvPr>
          <p:cNvSpPr txBox="1"/>
          <p:nvPr/>
        </p:nvSpPr>
        <p:spPr>
          <a:xfrm>
            <a:off x="1300120" y="5930331"/>
            <a:ext cx="3301480" cy="307777"/>
          </a:xfrm>
          <a:prstGeom prst="rect">
            <a:avLst/>
          </a:prstGeom>
          <a:noFill/>
        </p:spPr>
        <p:txBody>
          <a:bodyPr wrap="square" rtlCol="0">
            <a:spAutoFit/>
          </a:bodyPr>
          <a:lstStyle/>
          <a:p>
            <a:pPr algn="just"/>
            <a:r>
              <a:rPr lang="en-US" altLang="zh-CN" sz="1400" b="1" dirty="0">
                <a:solidFill>
                  <a:srgbClr val="000000"/>
                </a:solidFill>
              </a:rPr>
              <a:t>Figure: Process of Model Training </a:t>
            </a:r>
            <a:endParaRPr lang="zh-CN" altLang="en-US" sz="1400" b="1" dirty="0">
              <a:solidFill>
                <a:srgbClr val="000000"/>
              </a:solidFill>
            </a:endParaRPr>
          </a:p>
        </p:txBody>
      </p:sp>
      <p:sp>
        <p:nvSpPr>
          <p:cNvPr id="30" name="椭圆 29">
            <a:extLst>
              <a:ext uri="{FF2B5EF4-FFF2-40B4-BE49-F238E27FC236}">
                <a16:creationId xmlns:a16="http://schemas.microsoft.com/office/drawing/2014/main" id="{D0EFAB75-8CE0-7A44-85B7-486EA3975DC4}"/>
              </a:ext>
            </a:extLst>
          </p:cNvPr>
          <p:cNvSpPr/>
          <p:nvPr/>
        </p:nvSpPr>
        <p:spPr>
          <a:xfrm>
            <a:off x="1300120" y="2004235"/>
            <a:ext cx="184463" cy="1738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mn-ea"/>
              </a:rPr>
              <a:t>1</a:t>
            </a:r>
            <a:endParaRPr lang="zh-CN" altLang="en-US" sz="1100" b="1" dirty="0">
              <a:latin typeface="+mn-ea"/>
            </a:endParaRPr>
          </a:p>
        </p:txBody>
      </p:sp>
      <p:sp>
        <p:nvSpPr>
          <p:cNvPr id="31" name="椭圆 30">
            <a:extLst>
              <a:ext uri="{FF2B5EF4-FFF2-40B4-BE49-F238E27FC236}">
                <a16:creationId xmlns:a16="http://schemas.microsoft.com/office/drawing/2014/main" id="{474B4613-A06B-1549-84FB-100CC3F84D20}"/>
              </a:ext>
            </a:extLst>
          </p:cNvPr>
          <p:cNvSpPr/>
          <p:nvPr/>
        </p:nvSpPr>
        <p:spPr>
          <a:xfrm>
            <a:off x="4098578" y="1834631"/>
            <a:ext cx="184463" cy="1738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mn-ea"/>
              </a:rPr>
              <a:t>2</a:t>
            </a:r>
            <a:endParaRPr lang="zh-CN" altLang="en-US" sz="1100" b="1" dirty="0">
              <a:latin typeface="+mn-ea"/>
            </a:endParaRPr>
          </a:p>
        </p:txBody>
      </p:sp>
      <p:sp>
        <p:nvSpPr>
          <p:cNvPr id="32" name="椭圆 31">
            <a:extLst>
              <a:ext uri="{FF2B5EF4-FFF2-40B4-BE49-F238E27FC236}">
                <a16:creationId xmlns:a16="http://schemas.microsoft.com/office/drawing/2014/main" id="{976201F7-7B46-4C47-B3BB-2B0B47F6BA92}"/>
              </a:ext>
            </a:extLst>
          </p:cNvPr>
          <p:cNvSpPr/>
          <p:nvPr/>
        </p:nvSpPr>
        <p:spPr>
          <a:xfrm>
            <a:off x="3950571" y="3344741"/>
            <a:ext cx="184463" cy="1738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mn-ea"/>
              </a:rPr>
              <a:t>3</a:t>
            </a:r>
            <a:endParaRPr lang="zh-CN" altLang="en-US" sz="1100" b="1" dirty="0">
              <a:latin typeface="+mn-ea"/>
            </a:endParaRPr>
          </a:p>
        </p:txBody>
      </p:sp>
      <p:sp>
        <p:nvSpPr>
          <p:cNvPr id="33" name="椭圆 32">
            <a:extLst>
              <a:ext uri="{FF2B5EF4-FFF2-40B4-BE49-F238E27FC236}">
                <a16:creationId xmlns:a16="http://schemas.microsoft.com/office/drawing/2014/main" id="{B13C0E3F-A495-8D40-BE2E-EC90A1B408C2}"/>
              </a:ext>
            </a:extLst>
          </p:cNvPr>
          <p:cNvSpPr/>
          <p:nvPr/>
        </p:nvSpPr>
        <p:spPr>
          <a:xfrm>
            <a:off x="4190809" y="4507147"/>
            <a:ext cx="184463" cy="1738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mn-ea"/>
              </a:rPr>
              <a:t>4</a:t>
            </a:r>
            <a:endParaRPr lang="zh-CN" altLang="en-US" sz="1100" b="1" dirty="0">
              <a:latin typeface="+mn-ea"/>
            </a:endParaRPr>
          </a:p>
        </p:txBody>
      </p:sp>
      <p:sp>
        <p:nvSpPr>
          <p:cNvPr id="34" name="椭圆 33">
            <a:extLst>
              <a:ext uri="{FF2B5EF4-FFF2-40B4-BE49-F238E27FC236}">
                <a16:creationId xmlns:a16="http://schemas.microsoft.com/office/drawing/2014/main" id="{CD11D3B1-B95D-C641-9699-27EAC28746AA}"/>
              </a:ext>
            </a:extLst>
          </p:cNvPr>
          <p:cNvSpPr/>
          <p:nvPr/>
        </p:nvSpPr>
        <p:spPr>
          <a:xfrm>
            <a:off x="4086765" y="5422773"/>
            <a:ext cx="184463" cy="173852"/>
          </a:xfrm>
          <a:prstGeom prst="ellipse">
            <a:avLst/>
          </a:prstGeom>
          <a:solidFill>
            <a:srgbClr val="6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latin typeface="+mn-ea"/>
              </a:rPr>
              <a:t>5</a:t>
            </a:r>
            <a:endParaRPr lang="zh-CN" altLang="en-US" sz="1100" b="1" dirty="0">
              <a:latin typeface="+mn-ea"/>
            </a:endParaRPr>
          </a:p>
        </p:txBody>
      </p:sp>
    </p:spTree>
    <p:extLst>
      <p:ext uri="{BB962C8B-B14F-4D97-AF65-F5344CB8AC3E}">
        <p14:creationId xmlns:p14="http://schemas.microsoft.com/office/powerpoint/2010/main" val="36134461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1DA832BC-6251-4CB1-8215-8E6DF56FB25E}"/>
              </a:ext>
            </a:extLst>
          </p:cNvPr>
          <p:cNvSpPr>
            <a:spLocks noGrp="1"/>
          </p:cNvSpPr>
          <p:nvPr>
            <p:ph type="sldNum" sz="quarter" idx="12"/>
          </p:nvPr>
        </p:nvSpPr>
        <p:spPr/>
        <p:txBody>
          <a:bodyPr/>
          <a:lstStyle/>
          <a:p>
            <a:fld id="{51D91E7F-84B6-4064-9D4E-CC7D244BCA04}" type="slidenum">
              <a:rPr lang="zh-CN" altLang="en-US" smtClean="0"/>
              <a:pPr/>
              <a:t>9</a:t>
            </a:fld>
            <a:endParaRPr lang="zh-CN" altLang="en-US"/>
          </a:p>
        </p:txBody>
      </p:sp>
      <p:sp>
        <p:nvSpPr>
          <p:cNvPr id="3" name="文本占位符 2">
            <a:extLst>
              <a:ext uri="{FF2B5EF4-FFF2-40B4-BE49-F238E27FC236}">
                <a16:creationId xmlns:a16="http://schemas.microsoft.com/office/drawing/2014/main" id="{CF96E2EA-055B-4CA2-870B-B37A1AE89EA4}"/>
              </a:ext>
            </a:extLst>
          </p:cNvPr>
          <p:cNvSpPr>
            <a:spLocks noGrp="1"/>
          </p:cNvSpPr>
          <p:nvPr>
            <p:ph type="body" sz="quarter" idx="13"/>
          </p:nvPr>
        </p:nvSpPr>
        <p:spPr/>
        <p:txBody>
          <a:bodyPr/>
          <a:lstStyle/>
          <a:p>
            <a:r>
              <a:rPr lang="en-US" altLang="zh-CN" dirty="0">
                <a:solidFill>
                  <a:schemeClr val="bg2">
                    <a:lumMod val="10000"/>
                  </a:schemeClr>
                </a:solidFill>
              </a:rPr>
              <a:t>Our Work -Refine Rule Set</a:t>
            </a:r>
            <a:endParaRPr lang="zh-CN" altLang="en-US" dirty="0">
              <a:solidFill>
                <a:schemeClr val="bg2">
                  <a:lumMod val="10000"/>
                </a:schemeClr>
              </a:solidFill>
            </a:endParaRPr>
          </a:p>
        </p:txBody>
      </p:sp>
      <p:cxnSp>
        <p:nvCxnSpPr>
          <p:cNvPr id="20" name="直接连接符 14">
            <a:extLst>
              <a:ext uri="{FF2B5EF4-FFF2-40B4-BE49-F238E27FC236}">
                <a16:creationId xmlns:a16="http://schemas.microsoft.com/office/drawing/2014/main" id="{4C4C9D00-72EC-7049-945F-5BAB24841A1F}"/>
              </a:ext>
            </a:extLst>
          </p:cNvPr>
          <p:cNvCxnSpPr>
            <a:cxnSpLocks/>
          </p:cNvCxnSpPr>
          <p:nvPr/>
        </p:nvCxnSpPr>
        <p:spPr>
          <a:xfrm>
            <a:off x="774138" y="879842"/>
            <a:ext cx="7607861" cy="0"/>
          </a:xfrm>
          <a:prstGeom prst="line">
            <a:avLst/>
          </a:prstGeom>
          <a:ln w="19050">
            <a:solidFill>
              <a:srgbClr val="6A005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64067D0-8BA1-5244-B1B7-C2EA0547C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267002"/>
            <a:ext cx="2856487" cy="590998"/>
          </a:xfrm>
          <a:prstGeom prst="rect">
            <a:avLst/>
          </a:prstGeom>
        </p:spPr>
      </p:pic>
      <p:graphicFrame>
        <p:nvGraphicFramePr>
          <p:cNvPr id="6" name="表格 5">
            <a:extLst>
              <a:ext uri="{FF2B5EF4-FFF2-40B4-BE49-F238E27FC236}">
                <a16:creationId xmlns:a16="http://schemas.microsoft.com/office/drawing/2014/main" id="{BAFBD9A0-8C30-1645-A7E2-F3716ECBE3C4}"/>
              </a:ext>
            </a:extLst>
          </p:cNvPr>
          <p:cNvGraphicFramePr>
            <a:graphicFrameLocks noGrp="1"/>
          </p:cNvGraphicFramePr>
          <p:nvPr>
            <p:extLst>
              <p:ext uri="{D42A27DB-BD31-4B8C-83A1-F6EECF244321}">
                <p14:modId xmlns:p14="http://schemas.microsoft.com/office/powerpoint/2010/main" val="2588600136"/>
              </p:ext>
            </p:extLst>
          </p:nvPr>
        </p:nvGraphicFramePr>
        <p:xfrm>
          <a:off x="4659258" y="2238328"/>
          <a:ext cx="3722741" cy="3990853"/>
        </p:xfrm>
        <a:graphic>
          <a:graphicData uri="http://schemas.openxmlformats.org/drawingml/2006/table">
            <a:tbl>
              <a:tblPr firstRow="1" firstCol="1" bandRow="1">
                <a:tableStyleId>{2D5ABB26-0587-4C30-8999-92F81FD0307C}</a:tableStyleId>
              </a:tblPr>
              <a:tblGrid>
                <a:gridCol w="1898069">
                  <a:extLst>
                    <a:ext uri="{9D8B030D-6E8A-4147-A177-3AD203B41FA5}">
                      <a16:colId xmlns:a16="http://schemas.microsoft.com/office/drawing/2014/main" val="2982756052"/>
                    </a:ext>
                  </a:extLst>
                </a:gridCol>
                <a:gridCol w="971042">
                  <a:extLst>
                    <a:ext uri="{9D8B030D-6E8A-4147-A177-3AD203B41FA5}">
                      <a16:colId xmlns:a16="http://schemas.microsoft.com/office/drawing/2014/main" val="3768579385"/>
                    </a:ext>
                  </a:extLst>
                </a:gridCol>
                <a:gridCol w="853630">
                  <a:extLst>
                    <a:ext uri="{9D8B030D-6E8A-4147-A177-3AD203B41FA5}">
                      <a16:colId xmlns:a16="http://schemas.microsoft.com/office/drawing/2014/main" val="938984749"/>
                    </a:ext>
                  </a:extLst>
                </a:gridCol>
              </a:tblGrid>
              <a:tr h="381382">
                <a:tc>
                  <a:txBody>
                    <a:bodyPr/>
                    <a:lstStyle/>
                    <a:p>
                      <a:pPr algn="ctr">
                        <a:lnSpc>
                          <a:spcPts val="2000"/>
                        </a:lnSpc>
                        <a:spcAft>
                          <a:spcPts val="0"/>
                        </a:spcAft>
                      </a:pPr>
                      <a:r>
                        <a:rPr lang="en-US" altLang="zh-CN" sz="1400" b="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Fearure</a:t>
                      </a:r>
                      <a:endParaRPr lang="zh-CN" sz="14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Domain</a:t>
                      </a:r>
                      <a:endParaRPr lang="zh-CN" sz="14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2000"/>
                        </a:lnSpc>
                        <a:spcAft>
                          <a:spcPts val="0"/>
                        </a:spcAft>
                      </a:pPr>
                      <a:r>
                        <a:rPr lang="en-US" altLang="zh-CN" sz="14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Type</a:t>
                      </a:r>
                      <a:endParaRPr lang="zh-CN" sz="14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2847508"/>
                  </a:ext>
                </a:extLst>
              </a:tr>
              <a:tr h="381382">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Size of Try Block</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2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Try/Catch</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tc rowSpan="3">
                  <a:txBody>
                    <a:bodyPr/>
                    <a:lstStyle/>
                    <a:p>
                      <a:pPr algn="ctr">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Numeric</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78765495"/>
                  </a:ext>
                </a:extLst>
              </a:tr>
              <a:tr h="381382">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Size of Method BT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Method BT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11388235"/>
                  </a:ext>
                </a:extLst>
              </a:tr>
              <a:tr h="381382">
                <a:tc gridSpan="2">
                  <a:txBody>
                    <a:bodyPr/>
                    <a:lstStyle/>
                    <a:p>
                      <a:pPr algn="l">
                        <a:lnSpc>
                          <a:spcPts val="2000"/>
                        </a:lnSpc>
                        <a:spcAft>
                          <a:spcPts val="0"/>
                        </a:spcAft>
                      </a:pPr>
                      <a:r>
                        <a:rPr lang="en-US"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hMerge="1">
                  <a:txBody>
                    <a:bodyPr/>
                    <a:lstStyle/>
                    <a:p>
                      <a:pPr algn="ctr">
                        <a:lnSpc>
                          <a:spcPts val="2000"/>
                        </a:lnSpc>
                        <a:spcAft>
                          <a:spcPts val="0"/>
                        </a:spcAft>
                      </a:pPr>
                      <a:endParaRPr lang="zh-CN" sz="10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8759398"/>
                  </a:ext>
                </a:extLst>
              </a:tr>
              <a:tr h="381382">
                <a:tc>
                  <a:txBody>
                    <a:bodyPr/>
                    <a:lstStyle/>
                    <a:p>
                      <a:pPr algn="just">
                        <a:lnSpc>
                          <a:spcPts val="2000"/>
                        </a:lnSpc>
                        <a:spcAft>
                          <a:spcPts val="0"/>
                        </a:spcAft>
                      </a:pPr>
                      <a:r>
                        <a:rPr lang="en-US" sz="1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Catch Exception Type</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2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Try/Catch</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rowSpan="3">
                  <a:txBody>
                    <a:bodyPr/>
                    <a:lstStyle/>
                    <a:p>
                      <a:pPr algn="ctr">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Textual</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66868334"/>
                  </a:ext>
                </a:extLst>
              </a:tr>
              <a:tr h="460840">
                <a:tc>
                  <a:txBody>
                    <a:bodyPr/>
                    <a:lstStyle/>
                    <a:p>
                      <a:pPr algn="just">
                        <a:lnSpc>
                          <a:spcPts val="2000"/>
                        </a:lnSpc>
                        <a:spcAft>
                          <a:spcPts val="0"/>
                        </a:spcAft>
                      </a:pPr>
                      <a:r>
                        <a:rPr lang="en-US" sz="1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Logging Level in Catch Block</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Try/Catch</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48952275"/>
                  </a:ext>
                </a:extLst>
              </a:tr>
              <a:tr h="381382">
                <a:tc gridSpan="2">
                  <a:txBody>
                    <a:bodyPr/>
                    <a:lstStyle/>
                    <a:p>
                      <a:pPr algn="l">
                        <a:lnSpc>
                          <a:spcPts val="2000"/>
                        </a:lnSpc>
                        <a:spcAft>
                          <a:spcPts val="0"/>
                        </a:spcAft>
                      </a:pPr>
                      <a:r>
                        <a:rPr lang="en-US"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hMerge="1">
                  <a:txBody>
                    <a:bodyPr/>
                    <a:lstStyle/>
                    <a:p>
                      <a:pPr algn="ctr">
                        <a:lnSpc>
                          <a:spcPts val="2000"/>
                        </a:lnSpc>
                        <a:spcAft>
                          <a:spcPts val="0"/>
                        </a:spcAft>
                      </a:pPr>
                      <a:endParaRPr lang="zh-CN" sz="10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30467943"/>
                  </a:ext>
                </a:extLst>
              </a:tr>
              <a:tr h="459610">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If in Try</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ts val="2000"/>
                        </a:lnSpc>
                        <a:spcBef>
                          <a:spcPts val="0"/>
                        </a:spcBef>
                        <a:spcAft>
                          <a:spcPts val="0"/>
                        </a:spcAft>
                        <a:buClrTx/>
                        <a:buSzTx/>
                        <a:buFontTx/>
                        <a:buNone/>
                        <a:tabLst/>
                        <a:defRPr/>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Try/Catch</a:t>
                      </a:r>
                      <a:endParaRPr lang="zh-C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rowSpan="3">
                  <a:txBody>
                    <a:bodyPr/>
                    <a:lstStyle/>
                    <a:p>
                      <a:pPr algn="ctr">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Boolean</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4906573"/>
                  </a:ext>
                </a:extLst>
              </a:tr>
              <a:tr h="381382">
                <a:tc>
                  <a:txBody>
                    <a:bodyPr/>
                    <a:lstStyle/>
                    <a:p>
                      <a:pPr algn="just">
                        <a:lnSpc>
                          <a:spcPts val="2000"/>
                        </a:lnSpc>
                        <a:spcAft>
                          <a:spcPts val="0"/>
                        </a:spcAft>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If in Method BT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ts val="2000"/>
                        </a:lnSpc>
                        <a:spcBef>
                          <a:spcPts val="0"/>
                        </a:spcBef>
                        <a:spcAft>
                          <a:spcPts val="0"/>
                        </a:spcAft>
                        <a:buClrTx/>
                        <a:buSzTx/>
                        <a:buFontTx/>
                        <a:buNone/>
                        <a:tabLst/>
                        <a:defRPr/>
                      </a:pPr>
                      <a:r>
                        <a:rPr lang="e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Method BT</a:t>
                      </a:r>
                      <a:endParaRPr lang="zh-CN"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22548441"/>
                  </a:ext>
                </a:extLst>
              </a:tr>
              <a:tr h="381382">
                <a:tc gridSpan="2">
                  <a:txBody>
                    <a:bodyPr/>
                    <a:lstStyle/>
                    <a:p>
                      <a:pPr algn="l">
                        <a:lnSpc>
                          <a:spcPts val="2000"/>
                        </a:lnSpc>
                        <a:spcAft>
                          <a:spcPts val="0"/>
                        </a:spcAft>
                      </a:pPr>
                      <a:r>
                        <a:rPr lang="en-US" alt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zh-CN" sz="12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2000"/>
                        </a:lnSpc>
                        <a:spcAft>
                          <a:spcPts val="0"/>
                        </a:spcAft>
                      </a:pPr>
                      <a:endParaRPr lang="zh-CN" sz="105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just">
                        <a:lnSpc>
                          <a:spcPts val="2000"/>
                        </a:lnSpc>
                        <a:spcAft>
                          <a:spcPts val="0"/>
                        </a:spcAft>
                      </a:pPr>
                      <a:endParaRPr lang="zh-CN" sz="1400" dirty="0">
                        <a:solidFill>
                          <a:srgbClr val="000000"/>
                        </a:solidFill>
                        <a:effectLst/>
                        <a:latin typeface="SimSun" panose="02010600030101010101" pitchFamily="2" charset="-122"/>
                        <a:ea typeface="SimSun" panose="02010600030101010101" pitchFamily="2" charset="-122"/>
                      </a:endParaRPr>
                    </a:p>
                  </a:txBody>
                  <a:tcPr marL="68580" marR="6858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13393820"/>
                  </a:ext>
                </a:extLst>
              </a:tr>
            </a:tbl>
          </a:graphicData>
        </a:graphic>
      </p:graphicFrame>
      <p:pic>
        <p:nvPicPr>
          <p:cNvPr id="7" name="图片 6">
            <a:extLst>
              <a:ext uri="{FF2B5EF4-FFF2-40B4-BE49-F238E27FC236}">
                <a16:creationId xmlns:a16="http://schemas.microsoft.com/office/drawing/2014/main" id="{0E6EF110-6942-1147-9114-440FFECE5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796" y="2019419"/>
            <a:ext cx="3793235" cy="4149112"/>
          </a:xfrm>
          <a:prstGeom prst="rect">
            <a:avLst/>
          </a:prstGeom>
        </p:spPr>
      </p:pic>
      <p:sp>
        <p:nvSpPr>
          <p:cNvPr id="8" name="文本框 7">
            <a:extLst>
              <a:ext uri="{FF2B5EF4-FFF2-40B4-BE49-F238E27FC236}">
                <a16:creationId xmlns:a16="http://schemas.microsoft.com/office/drawing/2014/main" id="{447D8684-C7DA-C14E-B8F8-D7E97F213EC0}"/>
              </a:ext>
            </a:extLst>
          </p:cNvPr>
          <p:cNvSpPr txBox="1"/>
          <p:nvPr/>
        </p:nvSpPr>
        <p:spPr>
          <a:xfrm>
            <a:off x="774138" y="1089951"/>
            <a:ext cx="7607861" cy="830997"/>
          </a:xfrm>
          <a:prstGeom prst="rect">
            <a:avLst/>
          </a:prstGeom>
          <a:noFill/>
        </p:spPr>
        <p:txBody>
          <a:bodyPr wrap="square" rtlCol="0">
            <a:spAutoFit/>
          </a:bodyPr>
          <a:lstStyle/>
          <a:p>
            <a:pPr algn="just"/>
            <a:r>
              <a:rPr lang="en" altLang="zh-CN" sz="1600" dirty="0">
                <a:solidFill>
                  <a:srgbClr val="000000"/>
                </a:solidFill>
              </a:rPr>
              <a:t>We using the Java parser for feature extraction, the obtained features are divided into three types, digital features, </a:t>
            </a:r>
            <a:r>
              <a:rPr lang="en" altLang="zh-CN" sz="1600" dirty="0" err="1">
                <a:solidFill>
                  <a:srgbClr val="000000"/>
                </a:solidFill>
              </a:rPr>
              <a:t>boolean</a:t>
            </a:r>
            <a:r>
              <a:rPr lang="en" altLang="zh-CN" sz="1600" dirty="0">
                <a:solidFill>
                  <a:srgbClr val="000000"/>
                </a:solidFill>
              </a:rPr>
              <a:t> features and text features. Then we convert text features to digital text features through a text mining classifier.  </a:t>
            </a:r>
          </a:p>
        </p:txBody>
      </p:sp>
      <p:sp>
        <p:nvSpPr>
          <p:cNvPr id="9" name="文本框 8">
            <a:extLst>
              <a:ext uri="{FF2B5EF4-FFF2-40B4-BE49-F238E27FC236}">
                <a16:creationId xmlns:a16="http://schemas.microsoft.com/office/drawing/2014/main" id="{476E13BB-1CD5-8E4D-AF07-7506A37B3C34}"/>
              </a:ext>
            </a:extLst>
          </p:cNvPr>
          <p:cNvSpPr txBox="1"/>
          <p:nvPr/>
        </p:nvSpPr>
        <p:spPr>
          <a:xfrm>
            <a:off x="1008691" y="6168531"/>
            <a:ext cx="3695593" cy="307777"/>
          </a:xfrm>
          <a:prstGeom prst="rect">
            <a:avLst/>
          </a:prstGeom>
          <a:noFill/>
        </p:spPr>
        <p:txBody>
          <a:bodyPr wrap="square" rtlCol="0">
            <a:spAutoFit/>
          </a:bodyPr>
          <a:lstStyle/>
          <a:p>
            <a:pPr algn="just"/>
            <a:r>
              <a:rPr lang="en-US" altLang="zh-CN" sz="1400" b="1" dirty="0">
                <a:solidFill>
                  <a:srgbClr val="000000"/>
                </a:solidFill>
              </a:rPr>
              <a:t>Figure: Process of </a:t>
            </a:r>
            <a:r>
              <a:rPr lang="en" altLang="zh-CN" sz="1400" b="1" dirty="0">
                <a:solidFill>
                  <a:srgbClr val="000000"/>
                </a:solidFill>
              </a:rPr>
              <a:t>Digital Text Features </a:t>
            </a:r>
          </a:p>
        </p:txBody>
      </p:sp>
      <p:sp>
        <p:nvSpPr>
          <p:cNvPr id="10" name="文本框 9">
            <a:extLst>
              <a:ext uri="{FF2B5EF4-FFF2-40B4-BE49-F238E27FC236}">
                <a16:creationId xmlns:a16="http://schemas.microsoft.com/office/drawing/2014/main" id="{1EE798C9-371F-B441-A23B-6F66F1ED6BCE}"/>
              </a:ext>
            </a:extLst>
          </p:cNvPr>
          <p:cNvSpPr txBox="1"/>
          <p:nvPr/>
        </p:nvSpPr>
        <p:spPr>
          <a:xfrm>
            <a:off x="5957344" y="1977167"/>
            <a:ext cx="1597370" cy="307777"/>
          </a:xfrm>
          <a:prstGeom prst="rect">
            <a:avLst/>
          </a:prstGeom>
          <a:noFill/>
        </p:spPr>
        <p:txBody>
          <a:bodyPr wrap="square" rtlCol="0">
            <a:spAutoFit/>
          </a:bodyPr>
          <a:lstStyle/>
          <a:p>
            <a:pPr algn="just"/>
            <a:r>
              <a:rPr lang="en-US" altLang="zh-CN" sz="1400" b="1" dirty="0">
                <a:solidFill>
                  <a:srgbClr val="000000"/>
                </a:solidFill>
              </a:rPr>
              <a:t>Table: Features </a:t>
            </a:r>
            <a:endParaRPr lang="zh-CN" altLang="en-US" sz="1400" b="1" dirty="0">
              <a:solidFill>
                <a:srgbClr val="000000"/>
              </a:solidFill>
            </a:endParaRPr>
          </a:p>
        </p:txBody>
      </p:sp>
    </p:spTree>
    <p:extLst>
      <p:ext uri="{BB962C8B-B14F-4D97-AF65-F5344CB8AC3E}">
        <p14:creationId xmlns:p14="http://schemas.microsoft.com/office/powerpoint/2010/main" val="163595624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theme/theme1.xml><?xml version="1.0" encoding="utf-8"?>
<a:theme xmlns:a="http://schemas.openxmlformats.org/drawingml/2006/main" name="南京大学软件学院">
  <a:themeElements>
    <a:clrScheme name="南大紫">
      <a:dk1>
        <a:srgbClr val="6A005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lides">
      <a:majorFont>
        <a:latin typeface="Times New Roman"/>
        <a:ea typeface="微软雅黑"/>
        <a:cs typeface=""/>
      </a:majorFont>
      <a:minorFont>
        <a:latin typeface="Times New Roman"/>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8128</TotalTime>
  <Words>1845</Words>
  <Application>Microsoft Office PowerPoint</Application>
  <PresentationFormat>全屏显示(4:3)</PresentationFormat>
  <Paragraphs>300</Paragraphs>
  <Slides>16</Slides>
  <Notes>16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等线</vt:lpstr>
      <vt:lpstr>微软雅黑</vt:lpstr>
      <vt:lpstr>Arial</vt:lpstr>
      <vt:lpstr>Calibri</vt:lpstr>
      <vt:lpstr>Times New Roman</vt:lpstr>
      <vt:lpstr>南京大学软件学院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第一PPT模板网-WWW.1PPT.COM</dc:creator>
  <dc:description>第一PPT模板网-WWW.1PPT.COM</dc:description>
  <cp:lastModifiedBy>Garcia Samuel</cp:lastModifiedBy>
  <cp:revision>687</cp:revision>
  <dcterms:created xsi:type="dcterms:W3CDTF">2015-10-24T01:57:14Z</dcterms:created>
  <dcterms:modified xsi:type="dcterms:W3CDTF">2019-10-24T11:17:59Z</dcterms:modified>
  <cp:category>第一PPT模板网-WWW.1PPT.COM</cp:category>
</cp:coreProperties>
</file>